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8" r:id="rId3"/>
    <p:sldId id="275" r:id="rId4"/>
    <p:sldId id="257" r:id="rId5"/>
    <p:sldId id="303" r:id="rId6"/>
    <p:sldId id="304" r:id="rId7"/>
    <p:sldId id="301" r:id="rId8"/>
    <p:sldId id="310" r:id="rId9"/>
    <p:sldId id="311" r:id="rId10"/>
    <p:sldId id="300" r:id="rId11"/>
    <p:sldId id="261" r:id="rId12"/>
    <p:sldId id="302" r:id="rId13"/>
    <p:sldId id="296" r:id="rId14"/>
    <p:sldId id="297" r:id="rId15"/>
    <p:sldId id="298" r:id="rId16"/>
    <p:sldId id="299" r:id="rId17"/>
    <p:sldId id="288" r:id="rId18"/>
    <p:sldId id="305" r:id="rId19"/>
    <p:sldId id="306" r:id="rId20"/>
    <p:sldId id="307" r:id="rId21"/>
    <p:sldId id="308" r:id="rId22"/>
    <p:sldId id="262" r:id="rId23"/>
    <p:sldId id="312" r:id="rId24"/>
    <p:sldId id="313" r:id="rId25"/>
    <p:sldId id="281" r:id="rId26"/>
    <p:sldId id="260" r:id="rId27"/>
    <p:sldId id="309" r:id="rId28"/>
    <p:sldId id="280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 Slab" pitchFamily="2" charset="0"/>
      <p:regular r:id="rId35"/>
      <p:bold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  <p:embeddedFont>
      <p:font typeface="Source Serif Pro" panose="02040603050405020204" pitchFamily="18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  <a:srgbClr val="FFD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0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511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72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942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143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688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652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bf1dbd17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bf1dbd17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26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29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544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431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20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835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300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835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593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718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29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70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161362" y="1034303"/>
            <a:ext cx="6821276" cy="1474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Amazon UK Products</a:t>
            </a:r>
            <a:br>
              <a:rPr lang="en" sz="4500" dirty="0"/>
            </a:br>
            <a:r>
              <a:rPr lang="en" sz="4500" dirty="0"/>
              <a:t>Dataset</a:t>
            </a:r>
            <a:endParaRPr sz="4500" dirty="0"/>
          </a:p>
        </p:txBody>
      </p:sp>
      <p:sp>
        <p:nvSpPr>
          <p:cNvPr id="2" name="Google Shape;70;p12">
            <a:extLst>
              <a:ext uri="{FF2B5EF4-FFF2-40B4-BE49-F238E27FC236}">
                <a16:creationId xmlns:a16="http://schemas.microsoft.com/office/drawing/2014/main" id="{9733B1BF-83CE-3A83-4FBE-48E1BD712A04}"/>
              </a:ext>
            </a:extLst>
          </p:cNvPr>
          <p:cNvSpPr txBox="1">
            <a:spLocks/>
          </p:cNvSpPr>
          <p:nvPr/>
        </p:nvSpPr>
        <p:spPr>
          <a:xfrm>
            <a:off x="1631576" y="2634503"/>
            <a:ext cx="5930153" cy="5031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3000" dirty="0">
                <a:solidFill>
                  <a:schemeClr val="bg1"/>
                </a:solidFill>
              </a:rPr>
              <a:t>Data Mining Project</a:t>
            </a:r>
          </a:p>
        </p:txBody>
      </p:sp>
      <p:sp>
        <p:nvSpPr>
          <p:cNvPr id="3" name="Google Shape;70;p12">
            <a:extLst>
              <a:ext uri="{FF2B5EF4-FFF2-40B4-BE49-F238E27FC236}">
                <a16:creationId xmlns:a16="http://schemas.microsoft.com/office/drawing/2014/main" id="{7BFA0DCE-CBAB-24B7-BC9B-44102D8DFD9D}"/>
              </a:ext>
            </a:extLst>
          </p:cNvPr>
          <p:cNvSpPr txBox="1">
            <a:spLocks/>
          </p:cNvSpPr>
          <p:nvPr/>
        </p:nvSpPr>
        <p:spPr>
          <a:xfrm>
            <a:off x="1631575" y="3137646"/>
            <a:ext cx="5930153" cy="10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500" b="0" dirty="0">
                <a:solidFill>
                  <a:schemeClr val="tx1"/>
                </a:solidFill>
              </a:rPr>
              <a:t>Part of a </a:t>
            </a:r>
          </a:p>
          <a:p>
            <a:pPr algn="ctr"/>
            <a:r>
              <a:rPr lang="en-US" sz="1500" b="0" dirty="0">
                <a:solidFill>
                  <a:schemeClr val="tx1"/>
                </a:solidFill>
              </a:rPr>
              <a:t>Data Mining – CMP7206</a:t>
            </a:r>
          </a:p>
          <a:p>
            <a:pPr algn="ctr"/>
            <a:r>
              <a:rPr lang="en-US" sz="1500" b="0" dirty="0">
                <a:solidFill>
                  <a:schemeClr val="tx1"/>
                </a:solidFill>
              </a:rPr>
              <a:t>University Assessment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03D14-470F-0AAE-F92F-2D414DEC453E}"/>
              </a:ext>
            </a:extLst>
          </p:cNvPr>
          <p:cNvSpPr/>
          <p:nvPr/>
        </p:nvSpPr>
        <p:spPr>
          <a:xfrm>
            <a:off x="3541059" y="2455211"/>
            <a:ext cx="2066365" cy="62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F8C29-3FCC-81EF-F890-67832C8F1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78" y="432592"/>
            <a:ext cx="2406843" cy="601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A7972-A691-E290-6E6D-86289F336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04" r="-1147" b="35790"/>
          <a:stretch/>
        </p:blipFill>
        <p:spPr>
          <a:xfrm>
            <a:off x="3256798" y="4044770"/>
            <a:ext cx="2630403" cy="536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A7B60-FFC3-8338-28D6-A6FAE6D802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17" t="-2440" r="10446" b="2440"/>
          <a:stretch/>
        </p:blipFill>
        <p:spPr>
          <a:xfrm>
            <a:off x="-118535" y="-126810"/>
            <a:ext cx="9381067" cy="5276850"/>
          </a:xfrm>
          <a:prstGeom prst="rect">
            <a:avLst/>
          </a:prstGeom>
        </p:spPr>
      </p:pic>
      <p:sp>
        <p:nvSpPr>
          <p:cNvPr id="9" name="Google Shape;75;p13">
            <a:extLst>
              <a:ext uri="{FF2B5EF4-FFF2-40B4-BE49-F238E27FC236}">
                <a16:creationId xmlns:a16="http://schemas.microsoft.com/office/drawing/2014/main" id="{2C7494F4-8253-FFFD-0F9B-AED7A03BB282}"/>
              </a:ext>
            </a:extLst>
          </p:cNvPr>
          <p:cNvSpPr txBox="1">
            <a:spLocks/>
          </p:cNvSpPr>
          <p:nvPr/>
        </p:nvSpPr>
        <p:spPr>
          <a:xfrm>
            <a:off x="-93883" y="1208059"/>
            <a:ext cx="9381067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3000" dirty="0">
                <a:solidFill>
                  <a:schemeClr val="tx1"/>
                </a:solidFill>
              </a:rPr>
              <a:t>Data Mining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8CC77-F17F-1F5E-A94B-3DEB775A6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368" y="65146"/>
            <a:ext cx="1189264" cy="118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499" y="1013012"/>
            <a:ext cx="5771829" cy="739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Hello!</a:t>
            </a:r>
            <a:endParaRPr sz="3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/>
              <a:t>Arun Rajput</a:t>
            </a:r>
            <a:endParaRPr sz="40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388200"/>
            <a:ext cx="4109400" cy="978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Student, Birmingham City University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MSc. Big Data Analytics</a:t>
            </a:r>
            <a:endParaRPr sz="2000" dirty="0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/>
          <a:srcRect l="8085" r="8085"/>
          <a:stretch/>
        </p:blipFill>
        <p:spPr>
          <a:xfrm>
            <a:off x="5969309" y="2639689"/>
            <a:ext cx="1210200" cy="121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Google Shape;87;p14">
            <a:extLst>
              <a:ext uri="{FF2B5EF4-FFF2-40B4-BE49-F238E27FC236}">
                <a16:creationId xmlns:a16="http://schemas.microsoft.com/office/drawing/2014/main" id="{F7FE700B-EA22-C6DA-6B00-5B185081DEFA}"/>
              </a:ext>
            </a:extLst>
          </p:cNvPr>
          <p:cNvSpPr txBox="1">
            <a:spLocks/>
          </p:cNvSpPr>
          <p:nvPr/>
        </p:nvSpPr>
        <p:spPr>
          <a:xfrm>
            <a:off x="1637500" y="3360865"/>
            <a:ext cx="4109400" cy="97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500" b="1" dirty="0"/>
              <a:t>Student ID: 22227184 </a:t>
            </a:r>
          </a:p>
        </p:txBody>
      </p:sp>
    </p:spTree>
    <p:extLst>
      <p:ext uri="{BB962C8B-B14F-4D97-AF65-F5344CB8AC3E}">
        <p14:creationId xmlns:p14="http://schemas.microsoft.com/office/powerpoint/2010/main" val="217798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Google Shape;75;p13">
            <a:extLst>
              <a:ext uri="{FF2B5EF4-FFF2-40B4-BE49-F238E27FC236}">
                <a16:creationId xmlns:a16="http://schemas.microsoft.com/office/drawing/2014/main" id="{A495D97A-ADF6-42AA-FF85-BC67660342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Problem Statement</a:t>
            </a:r>
            <a:endParaRPr sz="3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5A1D6-0D30-4C68-188E-E4E83720E314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6;p13">
            <a:extLst>
              <a:ext uri="{FF2B5EF4-FFF2-40B4-BE49-F238E27FC236}">
                <a16:creationId xmlns:a16="http://schemas.microsoft.com/office/drawing/2014/main" id="{16FCA335-B531-3E2F-F592-E46704B268AA}"/>
              </a:ext>
            </a:extLst>
          </p:cNvPr>
          <p:cNvSpPr txBox="1"/>
          <p:nvPr/>
        </p:nvSpPr>
        <p:spPr>
          <a:xfrm>
            <a:off x="490315" y="1053352"/>
            <a:ext cx="7241745" cy="151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objective of this Data Mining Project is to use the Amazon UK dataset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valuable insights and data-driven decisions to enhance sales performance and customer satisfaction.</a:t>
            </a:r>
            <a:endParaRPr sz="20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Google Shape;76;p13">
            <a:extLst>
              <a:ext uri="{FF2B5EF4-FFF2-40B4-BE49-F238E27FC236}">
                <a16:creationId xmlns:a16="http://schemas.microsoft.com/office/drawing/2014/main" id="{80D72A8B-0EDA-E7B5-C98B-E6877767F670}"/>
              </a:ext>
            </a:extLst>
          </p:cNvPr>
          <p:cNvSpPr txBox="1"/>
          <p:nvPr/>
        </p:nvSpPr>
        <p:spPr>
          <a:xfrm>
            <a:off x="490314" y="2173940"/>
            <a:ext cx="7241745" cy="115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Identifying trending product categories, analyzing customer ratings for best/top seller products, and discovering niche categories for high sales. </a:t>
            </a:r>
            <a:endParaRPr sz="20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012CC521-7A17-A251-AFD4-B5AC7C7216A2}"/>
              </a:ext>
            </a:extLst>
          </p:cNvPr>
          <p:cNvSpPr txBox="1"/>
          <p:nvPr/>
        </p:nvSpPr>
        <p:spPr>
          <a:xfrm>
            <a:off x="490314" y="3366635"/>
            <a:ext cx="7241745" cy="115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Empowering Amazon UK to refine their marketing strategies and inventory management.</a:t>
            </a:r>
            <a:endParaRPr sz="20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304DC3-55D0-F352-C8AC-AFB3EE81B404}"/>
              </a:ext>
            </a:extLst>
          </p:cNvPr>
          <p:cNvSpPr/>
          <p:nvPr/>
        </p:nvSpPr>
        <p:spPr>
          <a:xfrm>
            <a:off x="0" y="4897230"/>
            <a:ext cx="1370888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Arun Rajput/22227184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37000">
              <a:schemeClr val="accent2">
                <a:lumMod val="20000"/>
                <a:lumOff val="80000"/>
              </a:schemeClr>
            </a:gs>
            <a:gs pos="0">
              <a:schemeClr val="bg1"/>
            </a:gs>
            <a:gs pos="5800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Dataset Description</a:t>
            </a:r>
            <a:endParaRPr sz="30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490315" y="953065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Collection of products information from Amazon UK.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D902AF8E-27F5-F011-85F5-49D22B748F28}"/>
              </a:ext>
            </a:extLst>
          </p:cNvPr>
          <p:cNvSpPr txBox="1"/>
          <p:nvPr/>
        </p:nvSpPr>
        <p:spPr>
          <a:xfrm>
            <a:off x="490315" y="1390917"/>
            <a:ext cx="7788593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Primarily sourced from Amazon UK’s e-commerce platform.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A96BDFEC-A7C4-F10C-DBFB-87603D1562AA}"/>
              </a:ext>
            </a:extLst>
          </p:cNvPr>
          <p:cNvSpPr txBox="1"/>
          <p:nvPr/>
        </p:nvSpPr>
        <p:spPr>
          <a:xfrm>
            <a:off x="815788" y="1747568"/>
            <a:ext cx="6875930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took this data from third-party platform Kaggle.com . </a:t>
            </a:r>
          </a:p>
        </p:txBody>
      </p:sp>
      <p:sp>
        <p:nvSpPr>
          <p:cNvPr id="9" name="Google Shape;76;p13">
            <a:extLst>
              <a:ext uri="{FF2B5EF4-FFF2-40B4-BE49-F238E27FC236}">
                <a16:creationId xmlns:a16="http://schemas.microsoft.com/office/drawing/2014/main" id="{A39E494A-5AEE-2C63-565B-024347A83271}"/>
              </a:ext>
            </a:extLst>
          </p:cNvPr>
          <p:cNvSpPr txBox="1"/>
          <p:nvPr/>
        </p:nvSpPr>
        <p:spPr>
          <a:xfrm>
            <a:off x="539619" y="2055451"/>
            <a:ext cx="7788593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Variables Included in the Dataset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E02FCED6-9D51-0000-F6C5-A92095EABE9D}"/>
              </a:ext>
            </a:extLst>
          </p:cNvPr>
          <p:cNvSpPr txBox="1"/>
          <p:nvPr/>
        </p:nvSpPr>
        <p:spPr>
          <a:xfrm>
            <a:off x="815788" y="2412102"/>
            <a:ext cx="6875930" cy="67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Fundamental attributes of products like ASIN (Amazon Standard Identification Number),  Product Title, Image URL and prices. 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1BC8F4B1-9E1D-32D6-E9A0-4F1D184C9083}"/>
              </a:ext>
            </a:extLst>
          </p:cNvPr>
          <p:cNvSpPr txBox="1"/>
          <p:nvPr/>
        </p:nvSpPr>
        <p:spPr>
          <a:xfrm>
            <a:off x="815788" y="2984992"/>
            <a:ext cx="6875930" cy="67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Centric variables such as ratings, reviews, sales status are also included.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9DE53-2BCE-086E-646C-D7A26F523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94" y="3658375"/>
            <a:ext cx="7572812" cy="14850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499FF4-58F8-025D-8667-A66B57F6B68E}"/>
              </a:ext>
            </a:extLst>
          </p:cNvPr>
          <p:cNvSpPr/>
          <p:nvPr/>
        </p:nvSpPr>
        <p:spPr>
          <a:xfrm>
            <a:off x="0" y="4897230"/>
            <a:ext cx="1370888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Arun Rajput/22227184</a:t>
            </a:r>
          </a:p>
        </p:txBody>
      </p:sp>
    </p:spTree>
    <p:extLst>
      <p:ext uri="{BB962C8B-B14F-4D97-AF65-F5344CB8AC3E}">
        <p14:creationId xmlns:p14="http://schemas.microsoft.com/office/powerpoint/2010/main" val="163889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1">
                <a:lumMod val="20000"/>
                <a:lumOff val="8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83000">
              <a:schemeClr val="accent1">
                <a:lumMod val="20000"/>
                <a:lumOff val="8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75;p13">
            <a:extLst>
              <a:ext uri="{FF2B5EF4-FFF2-40B4-BE49-F238E27FC236}">
                <a16:creationId xmlns:a16="http://schemas.microsoft.com/office/drawing/2014/main" id="{A495D97A-ADF6-42AA-FF85-BC67660342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Columns in our Dataset</a:t>
            </a:r>
            <a:endParaRPr sz="3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5A1D6-0D30-4C68-188E-E4E83720E314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A932B8E-581D-B6E0-C5BE-B71861CC6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195212"/>
              </p:ext>
            </p:extLst>
          </p:nvPr>
        </p:nvGraphicFramePr>
        <p:xfrm>
          <a:off x="633752" y="1213374"/>
          <a:ext cx="7111754" cy="3750748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469239">
                  <a:extLst>
                    <a:ext uri="{9D8B030D-6E8A-4147-A177-3AD203B41FA5}">
                      <a16:colId xmlns:a16="http://schemas.microsoft.com/office/drawing/2014/main" val="1973915434"/>
                    </a:ext>
                  </a:extLst>
                </a:gridCol>
                <a:gridCol w="3724068">
                  <a:extLst>
                    <a:ext uri="{9D8B030D-6E8A-4147-A177-3AD203B41FA5}">
                      <a16:colId xmlns:a16="http://schemas.microsoft.com/office/drawing/2014/main" val="3040916366"/>
                    </a:ext>
                  </a:extLst>
                </a:gridCol>
                <a:gridCol w="1918447">
                  <a:extLst>
                    <a:ext uri="{9D8B030D-6E8A-4147-A177-3AD203B41FA5}">
                      <a16:colId xmlns:a16="http://schemas.microsoft.com/office/drawing/2014/main" val="3627343112"/>
                    </a:ext>
                  </a:extLst>
                </a:gridCol>
              </a:tblGrid>
              <a:tr h="243964">
                <a:tc>
                  <a:txBody>
                    <a:bodyPr/>
                    <a:lstStyle/>
                    <a:p>
                      <a:r>
                        <a:rPr lang="en-US" sz="1000" dirty="0"/>
                        <a:t>Column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53079"/>
                  </a:ext>
                </a:extLst>
              </a:tr>
              <a:tr h="243964">
                <a:tc>
                  <a:txBody>
                    <a:bodyPr/>
                    <a:lstStyle/>
                    <a:p>
                      <a:r>
                        <a:rPr lang="en-US" sz="1000" dirty="0"/>
                        <a:t>ASIN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Product ID from Amazon. Amazon Standard Identification Number.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774817"/>
                  </a:ext>
                </a:extLst>
              </a:tr>
              <a:tr h="243964">
                <a:tc>
                  <a:txBody>
                    <a:bodyPr/>
                    <a:lstStyle/>
                    <a:p>
                      <a:r>
                        <a:rPr lang="en-US" sz="10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Title of the product.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111021"/>
                  </a:ext>
                </a:extLst>
              </a:tr>
              <a:tr h="243964">
                <a:tc>
                  <a:txBody>
                    <a:bodyPr/>
                    <a:lstStyle/>
                    <a:p>
                      <a:r>
                        <a:rPr lang="en-US" sz="1000" dirty="0" err="1"/>
                        <a:t>imgURL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URL of the product image.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369236"/>
                  </a:ext>
                </a:extLst>
              </a:tr>
              <a:tr h="243964">
                <a:tc>
                  <a:txBody>
                    <a:bodyPr/>
                    <a:lstStyle/>
                    <a:p>
                      <a:r>
                        <a:rPr lang="en-US" sz="1000" dirty="0" err="1"/>
                        <a:t>productURL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URL of the product.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58400"/>
                  </a:ext>
                </a:extLst>
              </a:tr>
              <a:tr h="396442">
                <a:tc>
                  <a:txBody>
                    <a:bodyPr/>
                    <a:lstStyle/>
                    <a:p>
                      <a:r>
                        <a:rPr lang="en-US" sz="1000" dirty="0"/>
                        <a:t>stars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Product Rating, if 0, no ratings were found.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314955"/>
                  </a:ext>
                </a:extLst>
              </a:tr>
              <a:tr h="396442">
                <a:tc>
                  <a:txBody>
                    <a:bodyPr/>
                    <a:lstStyle/>
                    <a:p>
                      <a:r>
                        <a:rPr lang="en-US" sz="10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Number of Reviews. If 0, no reviews were found.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915685"/>
                  </a:ext>
                </a:extLst>
              </a:tr>
              <a:tr h="396442">
                <a:tc>
                  <a:txBody>
                    <a:bodyPr/>
                    <a:lstStyle/>
                    <a:p>
                      <a:r>
                        <a:rPr lang="en-US" sz="10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Price of the product. If 0, Price was unavailable.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Type: Float, Currency: GBP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646533"/>
                  </a:ext>
                </a:extLst>
              </a:tr>
              <a:tr h="396442">
                <a:tc>
                  <a:txBody>
                    <a:bodyPr/>
                    <a:lstStyle/>
                    <a:p>
                      <a:r>
                        <a:rPr lang="en-US" sz="1000" dirty="0" err="1"/>
                        <a:t>IsBestSeller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Whether the product had the Amazon Best Seller status or not.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367999"/>
                  </a:ext>
                </a:extLst>
              </a:tr>
              <a:tr h="396442">
                <a:tc>
                  <a:txBody>
                    <a:bodyPr/>
                    <a:lstStyle/>
                    <a:p>
                      <a:r>
                        <a:rPr lang="en-US" sz="1000" dirty="0" err="1"/>
                        <a:t>boughtInLastMonth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Number of products sold last month according to Amazon.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182550"/>
                  </a:ext>
                </a:extLst>
              </a:tr>
              <a:tr h="396442">
                <a:tc>
                  <a:txBody>
                    <a:bodyPr/>
                    <a:lstStyle/>
                    <a:p>
                      <a:r>
                        <a:rPr lang="en-US" sz="1000" dirty="0" err="1"/>
                        <a:t>CategoryName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Name of the category this product belonged 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169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C275264-50CF-C285-8878-9AD5B2B05180}"/>
              </a:ext>
            </a:extLst>
          </p:cNvPr>
          <p:cNvSpPr/>
          <p:nvPr/>
        </p:nvSpPr>
        <p:spPr>
          <a:xfrm>
            <a:off x="0" y="4897230"/>
            <a:ext cx="1370888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Arun Rajput/22227184</a:t>
            </a:r>
          </a:p>
        </p:txBody>
      </p:sp>
    </p:spTree>
    <p:extLst>
      <p:ext uri="{BB962C8B-B14F-4D97-AF65-F5344CB8AC3E}">
        <p14:creationId xmlns:p14="http://schemas.microsoft.com/office/powerpoint/2010/main" val="420685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Proposed Solutions</a:t>
            </a:r>
            <a:endParaRPr sz="30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490315" y="1053352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Finding Trending Product Categories and Sales Performance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C95DB090-3614-99D7-A547-F95D4780564B}"/>
              </a:ext>
            </a:extLst>
          </p:cNvPr>
          <p:cNvSpPr txBox="1"/>
          <p:nvPr/>
        </p:nvSpPr>
        <p:spPr>
          <a:xfrm>
            <a:off x="856130" y="1484238"/>
            <a:ext cx="6875930" cy="98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Analyzing sales data to identify which product categories are trending.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Visualize sales performance trends for different categories using time-series analysis.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27EA2-7D15-98B3-8F4C-A3F61875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11" y="2473140"/>
            <a:ext cx="4908177" cy="2674908"/>
          </a:xfrm>
          <a:prstGeom prst="rect">
            <a:avLst/>
          </a:prstGeom>
        </p:spPr>
      </p:pic>
      <p:sp>
        <p:nvSpPr>
          <p:cNvPr id="8" name="Google Shape;76;p13">
            <a:extLst>
              <a:ext uri="{FF2B5EF4-FFF2-40B4-BE49-F238E27FC236}">
                <a16:creationId xmlns:a16="http://schemas.microsoft.com/office/drawing/2014/main" id="{4DD778F0-826A-515D-84EB-89996C42C390}"/>
              </a:ext>
            </a:extLst>
          </p:cNvPr>
          <p:cNvSpPr txBox="1"/>
          <p:nvPr/>
        </p:nvSpPr>
        <p:spPr>
          <a:xfrm>
            <a:off x="7122459" y="3314523"/>
            <a:ext cx="1676399" cy="70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 Source: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https://www.amazon.co.uk/Best-Sellers/zgbs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6D1493-88D8-5813-4322-1FFFE9D821D8}"/>
              </a:ext>
            </a:extLst>
          </p:cNvPr>
          <p:cNvSpPr/>
          <p:nvPr/>
        </p:nvSpPr>
        <p:spPr>
          <a:xfrm>
            <a:off x="0" y="4897230"/>
            <a:ext cx="1370888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Arun Rajput/22227184</a:t>
            </a:r>
          </a:p>
        </p:txBody>
      </p:sp>
    </p:spTree>
    <p:extLst>
      <p:ext uri="{BB962C8B-B14F-4D97-AF65-F5344CB8AC3E}">
        <p14:creationId xmlns:p14="http://schemas.microsoft.com/office/powerpoint/2010/main" val="352671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Cont’d…</a:t>
            </a:r>
            <a:endParaRPr sz="30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490315" y="1053352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 Analyzing Customer Ratings for Best/Top Seller Products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C95DB090-3614-99D7-A547-F95D4780564B}"/>
              </a:ext>
            </a:extLst>
          </p:cNvPr>
          <p:cNvSpPr txBox="1"/>
          <p:nvPr/>
        </p:nvSpPr>
        <p:spPr>
          <a:xfrm>
            <a:off x="856130" y="1484238"/>
            <a:ext cx="6875930" cy="48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Identifying products with the highest star ratings and analyzing their features.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D3D2C118-1ABF-6AE7-098E-84781BC491A8}"/>
              </a:ext>
            </a:extLst>
          </p:cNvPr>
          <p:cNvSpPr txBox="1"/>
          <p:nvPr/>
        </p:nvSpPr>
        <p:spPr>
          <a:xfrm>
            <a:off x="856130" y="1915124"/>
            <a:ext cx="6875930" cy="48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Determining correlations between high ratings, number of reviews, and sales performance.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737E-D70B-4132-74DC-0EAA4FAD6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836" y="2506179"/>
            <a:ext cx="4475512" cy="2600059"/>
          </a:xfrm>
          <a:prstGeom prst="rect">
            <a:avLst/>
          </a:prstGeom>
        </p:spPr>
      </p:pic>
      <p:sp>
        <p:nvSpPr>
          <p:cNvPr id="8" name="Google Shape;76;p13">
            <a:extLst>
              <a:ext uri="{FF2B5EF4-FFF2-40B4-BE49-F238E27FC236}">
                <a16:creationId xmlns:a16="http://schemas.microsoft.com/office/drawing/2014/main" id="{8789993C-A729-DF32-3EDC-22F4149E2A2D}"/>
              </a:ext>
            </a:extLst>
          </p:cNvPr>
          <p:cNvSpPr txBox="1"/>
          <p:nvPr/>
        </p:nvSpPr>
        <p:spPr>
          <a:xfrm>
            <a:off x="856130" y="2586359"/>
            <a:ext cx="3312458" cy="7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rating correlate with high conversion/sales rate.</a:t>
            </a:r>
          </a:p>
        </p:txBody>
      </p:sp>
      <p:sp>
        <p:nvSpPr>
          <p:cNvPr id="9" name="Google Shape;76;p13">
            <a:extLst>
              <a:ext uri="{FF2B5EF4-FFF2-40B4-BE49-F238E27FC236}">
                <a16:creationId xmlns:a16="http://schemas.microsoft.com/office/drawing/2014/main" id="{8E3E05CA-0834-600F-9EA5-A96AF8F8AD0A}"/>
              </a:ext>
            </a:extLst>
          </p:cNvPr>
          <p:cNvSpPr txBox="1"/>
          <p:nvPr/>
        </p:nvSpPr>
        <p:spPr>
          <a:xfrm>
            <a:off x="856130" y="3383370"/>
            <a:ext cx="2805952" cy="60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 Source: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https://pattern.com/blog/analysis-high-amazon-star-rating-ups-conversion-sales-and-sessions/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0081-56C7-E5B1-9C19-2C6E7A56820B}"/>
              </a:ext>
            </a:extLst>
          </p:cNvPr>
          <p:cNvSpPr/>
          <p:nvPr/>
        </p:nvSpPr>
        <p:spPr>
          <a:xfrm>
            <a:off x="0" y="4897230"/>
            <a:ext cx="1370888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Arun Rajput/22227184</a:t>
            </a:r>
          </a:p>
        </p:txBody>
      </p:sp>
    </p:spTree>
    <p:extLst>
      <p:ext uri="{BB962C8B-B14F-4D97-AF65-F5344CB8AC3E}">
        <p14:creationId xmlns:p14="http://schemas.microsoft.com/office/powerpoint/2010/main" val="1900583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Cont’d…</a:t>
            </a:r>
            <a:endParaRPr sz="30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490315" y="1053352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Identifying niche categories for high sales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C95DB090-3614-99D7-A547-F95D4780564B}"/>
              </a:ext>
            </a:extLst>
          </p:cNvPr>
          <p:cNvSpPr txBox="1"/>
          <p:nvPr/>
        </p:nvSpPr>
        <p:spPr>
          <a:xfrm>
            <a:off x="856130" y="1484238"/>
            <a:ext cx="6875930" cy="73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Analyzing sales performance of different categories to identify niches with high potential for sales.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D3D2C118-1ABF-6AE7-098E-84781BC491A8}"/>
              </a:ext>
            </a:extLst>
          </p:cNvPr>
          <p:cNvSpPr txBox="1"/>
          <p:nvPr/>
        </p:nvSpPr>
        <p:spPr>
          <a:xfrm>
            <a:off x="856130" y="2146219"/>
            <a:ext cx="6875930" cy="529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Determining which product categories have low competition and high sales.</a:t>
            </a:r>
          </a:p>
        </p:txBody>
      </p:sp>
      <p:sp>
        <p:nvSpPr>
          <p:cNvPr id="9" name="Google Shape;76;p13">
            <a:extLst>
              <a:ext uri="{FF2B5EF4-FFF2-40B4-BE49-F238E27FC236}">
                <a16:creationId xmlns:a16="http://schemas.microsoft.com/office/drawing/2014/main" id="{8E3E05CA-0834-600F-9EA5-A96AF8F8AD0A}"/>
              </a:ext>
            </a:extLst>
          </p:cNvPr>
          <p:cNvSpPr txBox="1"/>
          <p:nvPr/>
        </p:nvSpPr>
        <p:spPr>
          <a:xfrm>
            <a:off x="6403938" y="3330821"/>
            <a:ext cx="2498015" cy="99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 Source: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https://www.startupguys.net/wp-content/uploads/2019/12/sales-growth.jpg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20067-1B17-5F39-E596-0714A9498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" t="9435" b="7545"/>
          <a:stretch/>
        </p:blipFill>
        <p:spPr>
          <a:xfrm>
            <a:off x="2881984" y="2811648"/>
            <a:ext cx="3380031" cy="2135003"/>
          </a:xfrm>
          <a:prstGeom prst="rect">
            <a:avLst/>
          </a:prstGeom>
        </p:spPr>
      </p:pic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C8F6A8AA-62F6-3C48-CCE2-89DA5E40B686}"/>
              </a:ext>
            </a:extLst>
          </p:cNvPr>
          <p:cNvSpPr txBox="1"/>
          <p:nvPr/>
        </p:nvSpPr>
        <p:spPr>
          <a:xfrm>
            <a:off x="856130" y="2675716"/>
            <a:ext cx="1721223" cy="529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Boosting Sales.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D56AF7-B7D9-CC7E-0418-09F76C94C17A}"/>
              </a:ext>
            </a:extLst>
          </p:cNvPr>
          <p:cNvSpPr/>
          <p:nvPr/>
        </p:nvSpPr>
        <p:spPr>
          <a:xfrm>
            <a:off x="0" y="4897230"/>
            <a:ext cx="1370888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Arun Rajput/22227184</a:t>
            </a:r>
          </a:p>
        </p:txBody>
      </p:sp>
    </p:spTree>
    <p:extLst>
      <p:ext uri="{BB962C8B-B14F-4D97-AF65-F5344CB8AC3E}">
        <p14:creationId xmlns:p14="http://schemas.microsoft.com/office/powerpoint/2010/main" val="358941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4"/>
          <p:cNvSpPr txBox="1">
            <a:spLocks noGrp="1"/>
          </p:cNvSpPr>
          <p:nvPr>
            <p:ph type="title"/>
          </p:nvPr>
        </p:nvSpPr>
        <p:spPr>
          <a:xfrm>
            <a:off x="532704" y="27129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Our Processes</a:t>
            </a:r>
            <a:endParaRPr sz="3000" b="1" dirty="0"/>
          </a:p>
        </p:txBody>
      </p:sp>
      <p:sp>
        <p:nvSpPr>
          <p:cNvPr id="574" name="Google Shape;574;p4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17AE5A-E665-4E05-346E-E0CAC63E43E8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5" name="Google Shape;575;p44"/>
          <p:cNvGrpSpPr/>
          <p:nvPr/>
        </p:nvGrpSpPr>
        <p:grpSpPr>
          <a:xfrm>
            <a:off x="3999386" y="1121158"/>
            <a:ext cx="3043241" cy="2735932"/>
            <a:chOff x="3778727" y="4460423"/>
            <a:chExt cx="720160" cy="647438"/>
          </a:xfrm>
        </p:grpSpPr>
        <p:sp>
          <p:nvSpPr>
            <p:cNvPr id="576" name="Google Shape;576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Implementation</a:t>
              </a:r>
              <a:endParaRPr sz="1200" b="1" i="0" u="none" strike="noStrike" cap="none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Cleaning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Predictive Modeling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Exploratory Analysis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Visualization</a:t>
              </a:r>
              <a:endParaRPr sz="1200" b="1" i="0" u="none" strike="noStrike" cap="none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876EC13-EF93-86FA-205D-C6C1FE300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771" y="984407"/>
            <a:ext cx="447167" cy="447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88CA0F-9105-3F75-E1C6-7BCC61C41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501" y="2615853"/>
            <a:ext cx="1241233" cy="12412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0A8BDC-452D-7F1E-2165-8271DA55CB67}"/>
              </a:ext>
            </a:extLst>
          </p:cNvPr>
          <p:cNvSpPr/>
          <p:nvPr/>
        </p:nvSpPr>
        <p:spPr>
          <a:xfrm>
            <a:off x="5476560" y="3843550"/>
            <a:ext cx="176040" cy="3319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42A9F44-C0AE-B68C-FB48-2E8B73D7C72C}"/>
              </a:ext>
            </a:extLst>
          </p:cNvPr>
          <p:cNvSpPr/>
          <p:nvPr/>
        </p:nvSpPr>
        <p:spPr>
          <a:xfrm rot="20391334">
            <a:off x="5550367" y="3659900"/>
            <a:ext cx="1937932" cy="2494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02BDED-67CF-C853-3399-2A35B05545A8}"/>
              </a:ext>
            </a:extLst>
          </p:cNvPr>
          <p:cNvSpPr/>
          <p:nvPr/>
        </p:nvSpPr>
        <p:spPr>
          <a:xfrm>
            <a:off x="437454" y="1207990"/>
            <a:ext cx="309314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i="0" dirty="0">
                <a:solidFill>
                  <a:srgbClr val="3A3A3A"/>
                </a:solidFill>
                <a:effectLst/>
                <a:latin typeface="Source Serif Pro" panose="020F0502020204030204" pitchFamily="18" charset="0"/>
              </a:rPr>
              <a:t>Business Understanding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BA3FAF-50C5-1C07-D4D6-50CAA4FCC420}"/>
              </a:ext>
            </a:extLst>
          </p:cNvPr>
          <p:cNvSpPr/>
          <p:nvPr/>
        </p:nvSpPr>
        <p:spPr>
          <a:xfrm>
            <a:off x="450154" y="1720593"/>
            <a:ext cx="255974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i="0" dirty="0">
                <a:solidFill>
                  <a:srgbClr val="3A3A3A"/>
                </a:solidFill>
                <a:effectLst/>
                <a:latin typeface="Source Serif Pro" panose="020F0502020204030204" pitchFamily="18" charset="0"/>
              </a:rPr>
              <a:t>Data Understanding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81CE7-A441-52F6-C616-0C8524A3A62C}"/>
              </a:ext>
            </a:extLst>
          </p:cNvPr>
          <p:cNvSpPr/>
          <p:nvPr/>
        </p:nvSpPr>
        <p:spPr>
          <a:xfrm>
            <a:off x="437454" y="2261928"/>
            <a:ext cx="22172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i="0" dirty="0">
                <a:solidFill>
                  <a:srgbClr val="3A3A3A"/>
                </a:solidFill>
                <a:effectLst/>
                <a:latin typeface="Source Serif Pro" panose="020F0502020204030204" pitchFamily="18" charset="0"/>
              </a:rPr>
              <a:t>Data Preparation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EF97784-C027-595B-8D9C-648A37F67BD1}"/>
              </a:ext>
            </a:extLst>
          </p:cNvPr>
          <p:cNvSpPr/>
          <p:nvPr/>
        </p:nvSpPr>
        <p:spPr>
          <a:xfrm rot="19677854">
            <a:off x="2482630" y="1893197"/>
            <a:ext cx="1701708" cy="1835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9163D-CE1A-663D-7373-19ADF79C96E7}"/>
              </a:ext>
            </a:extLst>
          </p:cNvPr>
          <p:cNvSpPr/>
          <p:nvPr/>
        </p:nvSpPr>
        <p:spPr>
          <a:xfrm>
            <a:off x="465266" y="2808631"/>
            <a:ext cx="19062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i="0" dirty="0">
                <a:solidFill>
                  <a:srgbClr val="3A3A3A"/>
                </a:solidFill>
                <a:effectLst/>
                <a:latin typeface="Source Serif Pro" panose="020F0502020204030204" pitchFamily="18" charset="0"/>
              </a:rPr>
              <a:t>Data Modeling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4994E3-FC91-A772-9D22-7D28D25769D6}"/>
              </a:ext>
            </a:extLst>
          </p:cNvPr>
          <p:cNvSpPr/>
          <p:nvPr/>
        </p:nvSpPr>
        <p:spPr>
          <a:xfrm>
            <a:off x="456562" y="3349064"/>
            <a:ext cx="146113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i="0" dirty="0">
                <a:solidFill>
                  <a:srgbClr val="3A3A3A"/>
                </a:solidFill>
                <a:effectLst/>
                <a:latin typeface="Source Serif Pro" panose="020F0502020204030204" pitchFamily="18" charset="0"/>
              </a:rPr>
              <a:t>Evaluation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4F3BF0-C96C-780D-60C7-5464A5451AD7}"/>
              </a:ext>
            </a:extLst>
          </p:cNvPr>
          <p:cNvSpPr/>
          <p:nvPr/>
        </p:nvSpPr>
        <p:spPr>
          <a:xfrm>
            <a:off x="468717" y="3843550"/>
            <a:ext cx="16458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i="0" dirty="0">
                <a:solidFill>
                  <a:srgbClr val="3A3A3A"/>
                </a:solidFill>
                <a:effectLst/>
                <a:latin typeface="Source Serif Pro" panose="020F0502020204030204" pitchFamily="18" charset="0"/>
              </a:rPr>
              <a:t>Deployment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168C219-8264-AEB9-C555-3EC5557259E6}"/>
              </a:ext>
            </a:extLst>
          </p:cNvPr>
          <p:cNvSpPr/>
          <p:nvPr/>
        </p:nvSpPr>
        <p:spPr>
          <a:xfrm rot="19677854">
            <a:off x="2151409" y="2347850"/>
            <a:ext cx="2219412" cy="1826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F05D70-A1B4-8321-60BF-25A309B0EC87}"/>
              </a:ext>
            </a:extLst>
          </p:cNvPr>
          <p:cNvSpPr/>
          <p:nvPr/>
        </p:nvSpPr>
        <p:spPr>
          <a:xfrm rot="20442929">
            <a:off x="2284021" y="2610342"/>
            <a:ext cx="2219412" cy="1826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A1852E-0AE1-A682-DC5C-86479474F885}"/>
              </a:ext>
            </a:extLst>
          </p:cNvPr>
          <p:cNvSpPr/>
          <p:nvPr/>
        </p:nvSpPr>
        <p:spPr>
          <a:xfrm>
            <a:off x="0" y="4897230"/>
            <a:ext cx="1451039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  <p:bldP spid="13" grpId="0"/>
      <p:bldP spid="14" grpId="0" animBg="1"/>
      <p:bldP spid="15" grpId="0"/>
      <p:bldP spid="16" grpId="0"/>
      <p:bldP spid="17" grpId="0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2">
                <a:lumMod val="20000"/>
                <a:lumOff val="80000"/>
              </a:schemeClr>
            </a:gs>
            <a:gs pos="0">
              <a:schemeClr val="bg1"/>
            </a:gs>
            <a:gs pos="5800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Methodology</a:t>
            </a:r>
            <a:endParaRPr sz="30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490315" y="963901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Data Understanding and Preparation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C95DB090-3614-99D7-A547-F95D4780564B}"/>
              </a:ext>
            </a:extLst>
          </p:cNvPr>
          <p:cNvSpPr txBox="1"/>
          <p:nvPr/>
        </p:nvSpPr>
        <p:spPr>
          <a:xfrm>
            <a:off x="753036" y="1390303"/>
            <a:ext cx="7241744" cy="12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Loading the dataset into R and understand the structure, quality, and characteristics of the data.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Performing data cleaning, handle missing values, and preprocess data for analysis.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Exploring basic statistics and visualization to gain initial insights into the dataset. </a:t>
            </a:r>
            <a:endParaRPr sz="15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6;p13">
            <a:extLst>
              <a:ext uri="{FF2B5EF4-FFF2-40B4-BE49-F238E27FC236}">
                <a16:creationId xmlns:a16="http://schemas.microsoft.com/office/drawing/2014/main" id="{ACB09164-5C24-B474-23C7-A428853FBDC3}"/>
              </a:ext>
            </a:extLst>
          </p:cNvPr>
          <p:cNvSpPr txBox="1"/>
          <p:nvPr/>
        </p:nvSpPr>
        <p:spPr>
          <a:xfrm>
            <a:off x="539619" y="2738934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Exploratory Data Analysis (EDA)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Google Shape;76;p13">
            <a:extLst>
              <a:ext uri="{FF2B5EF4-FFF2-40B4-BE49-F238E27FC236}">
                <a16:creationId xmlns:a16="http://schemas.microsoft.com/office/drawing/2014/main" id="{452EBCC1-BBBF-16FA-8D98-779809FE441A}"/>
              </a:ext>
            </a:extLst>
          </p:cNvPr>
          <p:cNvSpPr txBox="1"/>
          <p:nvPr/>
        </p:nvSpPr>
        <p:spPr>
          <a:xfrm>
            <a:off x="802340" y="3165336"/>
            <a:ext cx="7241744" cy="181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Conducting exploratory analysis to understand distributions, correlations, and patterns within data variables.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Visualize product categories, ratings, prices, and sales status to identify trends and potential relationships.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summary statistics and visualizations using histograms, box plots etc. to uncover insights.</a:t>
            </a:r>
            <a:endParaRPr sz="15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A01D98-141E-DB48-B457-E29A41D8C6AA}"/>
              </a:ext>
            </a:extLst>
          </p:cNvPr>
          <p:cNvSpPr/>
          <p:nvPr/>
        </p:nvSpPr>
        <p:spPr>
          <a:xfrm>
            <a:off x="1" y="4895020"/>
            <a:ext cx="1441173" cy="246221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  <p:extLst>
      <p:ext uri="{BB962C8B-B14F-4D97-AF65-F5344CB8AC3E}">
        <p14:creationId xmlns:p14="http://schemas.microsoft.com/office/powerpoint/2010/main" val="2288933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37000">
              <a:schemeClr val="accent2">
                <a:lumMod val="20000"/>
                <a:lumOff val="80000"/>
              </a:schemeClr>
            </a:gs>
            <a:gs pos="0">
              <a:schemeClr val="bg1"/>
            </a:gs>
            <a:gs pos="5800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Methodology</a:t>
            </a:r>
            <a:endParaRPr sz="30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490315" y="1053352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Trending Product Categories and Sales Performance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C95DB090-3614-99D7-A547-F95D4780564B}"/>
              </a:ext>
            </a:extLst>
          </p:cNvPr>
          <p:cNvSpPr txBox="1"/>
          <p:nvPr/>
        </p:nvSpPr>
        <p:spPr>
          <a:xfrm>
            <a:off x="753036" y="1479755"/>
            <a:ext cx="7241744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Applying Time-Series analysis to identify trending product categories.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6;p13">
            <a:extLst>
              <a:ext uri="{FF2B5EF4-FFF2-40B4-BE49-F238E27FC236}">
                <a16:creationId xmlns:a16="http://schemas.microsoft.com/office/drawing/2014/main" id="{ACB09164-5C24-B474-23C7-A428853FBDC3}"/>
              </a:ext>
            </a:extLst>
          </p:cNvPr>
          <p:cNvSpPr txBox="1"/>
          <p:nvPr/>
        </p:nvSpPr>
        <p:spPr>
          <a:xfrm>
            <a:off x="490315" y="2080989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 Analyzing Customer Ratings for Best/Top Selling Products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Google Shape;76;p13">
            <a:extLst>
              <a:ext uri="{FF2B5EF4-FFF2-40B4-BE49-F238E27FC236}">
                <a16:creationId xmlns:a16="http://schemas.microsoft.com/office/drawing/2014/main" id="{452EBCC1-BBBF-16FA-8D98-779809FE441A}"/>
              </a:ext>
            </a:extLst>
          </p:cNvPr>
          <p:cNvSpPr txBox="1"/>
          <p:nvPr/>
        </p:nvSpPr>
        <p:spPr>
          <a:xfrm>
            <a:off x="753036" y="2507392"/>
            <a:ext cx="7241744" cy="9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Identifying top-rated products by analyzing ratings and reviews.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statistical methods to determine correlations between ratings, reviews, and sales performance.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sz="15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10A15FDE-1F46-0C85-B451-4BB0EF56E2BE}"/>
              </a:ext>
            </a:extLst>
          </p:cNvPr>
          <p:cNvSpPr txBox="1"/>
          <p:nvPr/>
        </p:nvSpPr>
        <p:spPr>
          <a:xfrm>
            <a:off x="490315" y="3523151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 Identifying Niche/Specific Categories for High Sales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C7360C65-E473-9920-881F-17E51573882A}"/>
              </a:ext>
            </a:extLst>
          </p:cNvPr>
          <p:cNvSpPr txBox="1"/>
          <p:nvPr/>
        </p:nvSpPr>
        <p:spPr>
          <a:xfrm>
            <a:off x="753036" y="3949554"/>
            <a:ext cx="7241744" cy="9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clustering algorithms (K-means clustering) to group products into categories based on sales performance, prices and other respective variables.</a:t>
            </a:r>
            <a:endParaRPr sz="15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72181-9B9F-B3D8-9863-EE048561CB7A}"/>
              </a:ext>
            </a:extLst>
          </p:cNvPr>
          <p:cNvSpPr/>
          <p:nvPr/>
        </p:nvSpPr>
        <p:spPr>
          <a:xfrm>
            <a:off x="0" y="4897279"/>
            <a:ext cx="1451039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  <p:extLst>
      <p:ext uri="{BB962C8B-B14F-4D97-AF65-F5344CB8AC3E}">
        <p14:creationId xmlns:p14="http://schemas.microsoft.com/office/powerpoint/2010/main" val="50073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499" y="1013012"/>
            <a:ext cx="5771829" cy="739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Hello!</a:t>
            </a:r>
            <a:endParaRPr sz="3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/>
              <a:t>Ashwani Kumar</a:t>
            </a:r>
            <a:endParaRPr sz="40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388200"/>
            <a:ext cx="4109400" cy="978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Student, Birmingham City University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MSc. Big Data Analytics</a:t>
            </a:r>
            <a:endParaRPr sz="2000" dirty="0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4"/>
          <a:srcRect l="8085" r="8085"/>
          <a:stretch/>
        </p:blipFill>
        <p:spPr>
          <a:xfrm>
            <a:off x="5969309" y="2639689"/>
            <a:ext cx="1210200" cy="121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Google Shape;87;p14">
            <a:extLst>
              <a:ext uri="{FF2B5EF4-FFF2-40B4-BE49-F238E27FC236}">
                <a16:creationId xmlns:a16="http://schemas.microsoft.com/office/drawing/2014/main" id="{F7FE700B-EA22-C6DA-6B00-5B185081DEFA}"/>
              </a:ext>
            </a:extLst>
          </p:cNvPr>
          <p:cNvSpPr txBox="1">
            <a:spLocks/>
          </p:cNvSpPr>
          <p:nvPr/>
        </p:nvSpPr>
        <p:spPr>
          <a:xfrm>
            <a:off x="1637500" y="3360865"/>
            <a:ext cx="4109400" cy="97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500" b="1" dirty="0"/>
              <a:t>Student ID: 23111092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Techniques</a:t>
            </a:r>
            <a:endParaRPr sz="30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490315" y="1053352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Time-Series Analysis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C95DB090-3614-99D7-A547-F95D4780564B}"/>
              </a:ext>
            </a:extLst>
          </p:cNvPr>
          <p:cNvSpPr txBox="1"/>
          <p:nvPr/>
        </p:nvSpPr>
        <p:spPr>
          <a:xfrm>
            <a:off x="753036" y="1479754"/>
            <a:ext cx="7241744" cy="70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Implementing time-series forecasting models (ARIMA, PROPHET) to predict sales trends and identify trending product categories.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6;p13">
            <a:extLst>
              <a:ext uri="{FF2B5EF4-FFF2-40B4-BE49-F238E27FC236}">
                <a16:creationId xmlns:a16="http://schemas.microsoft.com/office/drawing/2014/main" id="{ACB09164-5C24-B474-23C7-A428853FBDC3}"/>
              </a:ext>
            </a:extLst>
          </p:cNvPr>
          <p:cNvSpPr txBox="1"/>
          <p:nvPr/>
        </p:nvSpPr>
        <p:spPr>
          <a:xfrm>
            <a:off x="490315" y="2080989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 Correlation Analysis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Google Shape;76;p13">
            <a:extLst>
              <a:ext uri="{FF2B5EF4-FFF2-40B4-BE49-F238E27FC236}">
                <a16:creationId xmlns:a16="http://schemas.microsoft.com/office/drawing/2014/main" id="{452EBCC1-BBBF-16FA-8D98-779809FE441A}"/>
              </a:ext>
            </a:extLst>
          </p:cNvPr>
          <p:cNvSpPr txBox="1"/>
          <p:nvPr/>
        </p:nvSpPr>
        <p:spPr>
          <a:xfrm>
            <a:off x="753036" y="2507392"/>
            <a:ext cx="7241744" cy="9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correlation matrices and statistical tests (PEARSON CORRELATION) to measure relationships between variables like ratings, reviews, and sales. </a:t>
            </a:r>
            <a:endParaRPr sz="15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10A15FDE-1F46-0C85-B451-4BB0EF56E2BE}"/>
              </a:ext>
            </a:extLst>
          </p:cNvPr>
          <p:cNvSpPr txBox="1"/>
          <p:nvPr/>
        </p:nvSpPr>
        <p:spPr>
          <a:xfrm>
            <a:off x="539619" y="3182182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Clustering Analysis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C7360C65-E473-9920-881F-17E51573882A}"/>
              </a:ext>
            </a:extLst>
          </p:cNvPr>
          <p:cNvSpPr txBox="1"/>
          <p:nvPr/>
        </p:nvSpPr>
        <p:spPr>
          <a:xfrm>
            <a:off x="802340" y="3608585"/>
            <a:ext cx="7241744" cy="9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Applying Clustering techniques to segment products into categories based on various attributes like sales, ratings and reviews. </a:t>
            </a:r>
            <a:endParaRPr sz="15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B94F0-B80A-8AF1-EBBA-382159E49C25}"/>
              </a:ext>
            </a:extLst>
          </p:cNvPr>
          <p:cNvSpPr/>
          <p:nvPr/>
        </p:nvSpPr>
        <p:spPr>
          <a:xfrm>
            <a:off x="0" y="4897279"/>
            <a:ext cx="1451039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  <p:extLst>
      <p:ext uri="{BB962C8B-B14F-4D97-AF65-F5344CB8AC3E}">
        <p14:creationId xmlns:p14="http://schemas.microsoft.com/office/powerpoint/2010/main" val="199018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Techniques</a:t>
            </a:r>
            <a:endParaRPr sz="30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490315" y="1053352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 Sentiment Analysis 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C95DB090-3614-99D7-A547-F95D4780564B}"/>
              </a:ext>
            </a:extLst>
          </p:cNvPr>
          <p:cNvSpPr txBox="1"/>
          <p:nvPr/>
        </p:nvSpPr>
        <p:spPr>
          <a:xfrm>
            <a:off x="753036" y="1479755"/>
            <a:ext cx="7241744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sentiment analysis to analyze the customer sentiment towards products based on reviews and ratings.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6;p13">
            <a:extLst>
              <a:ext uri="{FF2B5EF4-FFF2-40B4-BE49-F238E27FC236}">
                <a16:creationId xmlns:a16="http://schemas.microsoft.com/office/drawing/2014/main" id="{ACB09164-5C24-B474-23C7-A428853FBDC3}"/>
              </a:ext>
            </a:extLst>
          </p:cNvPr>
          <p:cNvSpPr txBox="1"/>
          <p:nvPr/>
        </p:nvSpPr>
        <p:spPr>
          <a:xfrm>
            <a:off x="490315" y="2080989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5. Visualization Techniques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Google Shape;76;p13">
            <a:extLst>
              <a:ext uri="{FF2B5EF4-FFF2-40B4-BE49-F238E27FC236}">
                <a16:creationId xmlns:a16="http://schemas.microsoft.com/office/drawing/2014/main" id="{452EBCC1-BBBF-16FA-8D98-779809FE441A}"/>
              </a:ext>
            </a:extLst>
          </p:cNvPr>
          <p:cNvSpPr txBox="1"/>
          <p:nvPr/>
        </p:nvSpPr>
        <p:spPr>
          <a:xfrm>
            <a:off x="753036" y="2507392"/>
            <a:ext cx="7241744" cy="9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Creating informative visualizations like Bar charts, Scatter Plots, histograms, Box Plots to present findings and insights effectively based on their nature.  </a:t>
            </a:r>
            <a:endParaRPr sz="15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14280-19EA-A830-7052-21D78673EAFC}"/>
              </a:ext>
            </a:extLst>
          </p:cNvPr>
          <p:cNvSpPr/>
          <p:nvPr/>
        </p:nvSpPr>
        <p:spPr>
          <a:xfrm>
            <a:off x="0" y="4897279"/>
            <a:ext cx="1451039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  <p:extLst>
      <p:ext uri="{BB962C8B-B14F-4D97-AF65-F5344CB8AC3E}">
        <p14:creationId xmlns:p14="http://schemas.microsoft.com/office/powerpoint/2010/main" val="2791501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8FDCD2-FEF1-28A6-36F2-3E166B1F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349" y="1103353"/>
            <a:ext cx="1875600" cy="1875600"/>
          </a:xfrm>
          <a:prstGeom prst="rect">
            <a:avLst/>
          </a:prstGeom>
        </p:spPr>
      </p:pic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608708" y="429396"/>
            <a:ext cx="4779600" cy="883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/>
              <a:t>Impact</a:t>
            </a:r>
            <a:endParaRPr sz="5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608708" y="2358548"/>
            <a:ext cx="6992542" cy="1802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dirty="0"/>
              <a:t>Sales Growth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dirty="0"/>
              <a:t>Influence Customer Engagement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dirty="0"/>
              <a:t>Market Competitiveness and Finding Unique advantage in the market.</a:t>
            </a: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Google Shape;118;p18">
            <a:extLst>
              <a:ext uri="{FF2B5EF4-FFF2-40B4-BE49-F238E27FC236}">
                <a16:creationId xmlns:a16="http://schemas.microsoft.com/office/drawing/2014/main" id="{F6411360-81D8-1DEF-FF4E-2C9375E06004}"/>
              </a:ext>
            </a:extLst>
          </p:cNvPr>
          <p:cNvSpPr txBox="1">
            <a:spLocks/>
          </p:cNvSpPr>
          <p:nvPr/>
        </p:nvSpPr>
        <p:spPr>
          <a:xfrm>
            <a:off x="608708" y="1393972"/>
            <a:ext cx="4779600" cy="88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500" b="1" dirty="0"/>
              <a:t>Providing insights for Amazon UK.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356E3-D292-7C51-CD1D-EB1B7D634E33}"/>
              </a:ext>
            </a:extLst>
          </p:cNvPr>
          <p:cNvSpPr/>
          <p:nvPr/>
        </p:nvSpPr>
        <p:spPr>
          <a:xfrm>
            <a:off x="0" y="4897279"/>
            <a:ext cx="1579278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Ashwani Kumar/23111092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282000" y="212175"/>
            <a:ext cx="4779600" cy="553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Chall</a:t>
            </a:r>
            <a:r>
              <a:rPr lang="en-US" sz="2500" b="1" dirty="0"/>
              <a:t>e</a:t>
            </a:r>
            <a:r>
              <a:rPr lang="en" sz="2500" b="1" dirty="0"/>
              <a:t>nges &amp; Improvements</a:t>
            </a:r>
            <a:endParaRPr sz="25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271508" y="1182125"/>
            <a:ext cx="6992542" cy="1618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Quality Data and Incomplete Data.</a:t>
            </a:r>
          </a:p>
          <a:p>
            <a:pPr marL="3619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Improvement: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Preprocessing techniques</a:t>
            </a:r>
          </a:p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the input data is accurate, complete and suitable </a:t>
            </a:r>
          </a:p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analysis.</a:t>
            </a:r>
          </a:p>
          <a:p>
            <a:pPr marL="3619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Google Shape;118;p18">
            <a:extLst>
              <a:ext uri="{FF2B5EF4-FFF2-40B4-BE49-F238E27FC236}">
                <a16:creationId xmlns:a16="http://schemas.microsoft.com/office/drawing/2014/main" id="{F6411360-81D8-1DEF-FF4E-2C9375E06004}"/>
              </a:ext>
            </a:extLst>
          </p:cNvPr>
          <p:cNvSpPr txBox="1">
            <a:spLocks/>
          </p:cNvSpPr>
          <p:nvPr/>
        </p:nvSpPr>
        <p:spPr>
          <a:xfrm>
            <a:off x="281442" y="818722"/>
            <a:ext cx="4779600" cy="39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n w="6350">
                  <a:solidFill>
                    <a:srgbClr val="0091EA"/>
                  </a:solidFill>
                </a:ln>
                <a:solidFill>
                  <a:srgbClr val="0091EA"/>
                </a:solidFill>
              </a:rPr>
              <a:t>Data Quality and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E419D-0DE9-5FA5-1004-1493BB7B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95" y="1286717"/>
            <a:ext cx="1071832" cy="1071832"/>
          </a:xfrm>
          <a:prstGeom prst="rect">
            <a:avLst/>
          </a:prstGeom>
        </p:spPr>
      </p:pic>
      <p:sp>
        <p:nvSpPr>
          <p:cNvPr id="6" name="Google Shape;118;p18">
            <a:extLst>
              <a:ext uri="{FF2B5EF4-FFF2-40B4-BE49-F238E27FC236}">
                <a16:creationId xmlns:a16="http://schemas.microsoft.com/office/drawing/2014/main" id="{009723EA-E5CF-1544-48F8-08C78EAD5843}"/>
              </a:ext>
            </a:extLst>
          </p:cNvPr>
          <p:cNvSpPr txBox="1">
            <a:spLocks/>
          </p:cNvSpPr>
          <p:nvPr/>
        </p:nvSpPr>
        <p:spPr>
          <a:xfrm>
            <a:off x="281441" y="2915493"/>
            <a:ext cx="5124669" cy="39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n w="6350">
                  <a:solidFill>
                    <a:srgbClr val="0091EA"/>
                  </a:solidFill>
                </a:ln>
                <a:solidFill>
                  <a:srgbClr val="0091EA"/>
                </a:solidFill>
              </a:rPr>
              <a:t>Model Accuracy &amp; Generalization</a:t>
            </a:r>
          </a:p>
        </p:txBody>
      </p:sp>
      <p:sp>
        <p:nvSpPr>
          <p:cNvPr id="7" name="Google Shape;119;p18">
            <a:extLst>
              <a:ext uri="{FF2B5EF4-FFF2-40B4-BE49-F238E27FC236}">
                <a16:creationId xmlns:a16="http://schemas.microsoft.com/office/drawing/2014/main" id="{BE3F5453-3972-D2CD-89E2-B9F67A60EB5E}"/>
              </a:ext>
            </a:extLst>
          </p:cNvPr>
          <p:cNvSpPr txBox="1">
            <a:spLocks/>
          </p:cNvSpPr>
          <p:nvPr/>
        </p:nvSpPr>
        <p:spPr>
          <a:xfrm>
            <a:off x="281442" y="3276771"/>
            <a:ext cx="6992542" cy="161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61950" indent="-285750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 and Underfitting Data Mining Models may result in inaccurate predictions.</a:t>
            </a:r>
          </a:p>
          <a:p>
            <a:pPr marL="361950" indent="-285750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Improvement: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Techniques such as Cross-Validation and ensemble methods to improve model accuracy.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0D6339-45B2-C0FF-C067-029CFF03F4BE}"/>
              </a:ext>
            </a:extLst>
          </p:cNvPr>
          <p:cNvSpPr/>
          <p:nvPr/>
        </p:nvSpPr>
        <p:spPr>
          <a:xfrm>
            <a:off x="0" y="4897279"/>
            <a:ext cx="1451039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  <p:extLst>
      <p:ext uri="{BB962C8B-B14F-4D97-AF65-F5344CB8AC3E}">
        <p14:creationId xmlns:p14="http://schemas.microsoft.com/office/powerpoint/2010/main" val="885283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6180620" y="1278910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205611" y="172906"/>
            <a:ext cx="8514641" cy="5530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/>
              <a:t>Potential Improvements based on Literature</a:t>
            </a:r>
            <a:endParaRPr sz="26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271508" y="1182125"/>
            <a:ext cx="6992542" cy="1618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sales analysis and forecasting techniques, </a:t>
            </a:r>
          </a:p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suggested by </a:t>
            </a:r>
            <a:r>
              <a:rPr lang="en-US" sz="1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Bejju</a:t>
            </a:r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(2016) and Zhang and Li (2016),</a:t>
            </a:r>
          </a:p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complete view of the e-commerce business</a:t>
            </a:r>
          </a:p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them in better decision-making.</a:t>
            </a:r>
          </a:p>
        </p:txBody>
      </p:sp>
      <p:cxnSp>
        <p:nvCxnSpPr>
          <p:cNvPr id="120" name="Google Shape;120;p18"/>
          <p:cNvCxnSpPr>
            <a:cxnSpLocks/>
          </p:cNvCxnSpPr>
          <p:nvPr/>
        </p:nvCxnSpPr>
        <p:spPr>
          <a:xfrm rot="10800000" flipH="1">
            <a:off x="7260269" y="910247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>
            <a:cxnSpLocks/>
          </p:cNvCxnSpPr>
          <p:nvPr/>
        </p:nvCxnSpPr>
        <p:spPr>
          <a:xfrm flipH="1">
            <a:off x="7906720" y="1551420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8056220" y="2205310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6330378" y="1426832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Google Shape;118;p18">
            <a:extLst>
              <a:ext uri="{FF2B5EF4-FFF2-40B4-BE49-F238E27FC236}">
                <a16:creationId xmlns:a16="http://schemas.microsoft.com/office/drawing/2014/main" id="{F6411360-81D8-1DEF-FF4E-2C9375E06004}"/>
              </a:ext>
            </a:extLst>
          </p:cNvPr>
          <p:cNvSpPr txBox="1">
            <a:spLocks/>
          </p:cNvSpPr>
          <p:nvPr/>
        </p:nvSpPr>
        <p:spPr>
          <a:xfrm>
            <a:off x="281441" y="818722"/>
            <a:ext cx="5481087" cy="39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Sales Analysis and Forecasting</a:t>
            </a:r>
            <a:endParaRPr lang="en-US" b="1" dirty="0">
              <a:ln w="6350">
                <a:solidFill>
                  <a:srgbClr val="0091EA"/>
                </a:solidFill>
              </a:ln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E419D-0DE9-5FA5-1004-1493BB7B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0227" y="1549295"/>
            <a:ext cx="1391672" cy="1391672"/>
          </a:xfrm>
          <a:prstGeom prst="rect">
            <a:avLst/>
          </a:prstGeom>
        </p:spPr>
      </p:pic>
      <p:sp>
        <p:nvSpPr>
          <p:cNvPr id="6" name="Google Shape;118;p18">
            <a:extLst>
              <a:ext uri="{FF2B5EF4-FFF2-40B4-BE49-F238E27FC236}">
                <a16:creationId xmlns:a16="http://schemas.microsoft.com/office/drawing/2014/main" id="{009723EA-E5CF-1544-48F8-08C78EAD5843}"/>
              </a:ext>
            </a:extLst>
          </p:cNvPr>
          <p:cNvSpPr txBox="1">
            <a:spLocks/>
          </p:cNvSpPr>
          <p:nvPr/>
        </p:nvSpPr>
        <p:spPr>
          <a:xfrm>
            <a:off x="281441" y="2915493"/>
            <a:ext cx="5124669" cy="39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n w="6350">
                  <a:solidFill>
                    <a:srgbClr val="0091EA"/>
                  </a:solidFill>
                </a:ln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Advanced Techniques</a:t>
            </a:r>
          </a:p>
        </p:txBody>
      </p:sp>
      <p:sp>
        <p:nvSpPr>
          <p:cNvPr id="7" name="Google Shape;119;p18">
            <a:extLst>
              <a:ext uri="{FF2B5EF4-FFF2-40B4-BE49-F238E27FC236}">
                <a16:creationId xmlns:a16="http://schemas.microsoft.com/office/drawing/2014/main" id="{BE3F5453-3972-D2CD-89E2-B9F67A60EB5E}"/>
              </a:ext>
            </a:extLst>
          </p:cNvPr>
          <p:cNvSpPr txBox="1">
            <a:spLocks/>
          </p:cNvSpPr>
          <p:nvPr/>
        </p:nvSpPr>
        <p:spPr>
          <a:xfrm>
            <a:off x="281442" y="3276771"/>
            <a:ext cx="6992542" cy="161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61950" indent="-285750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the advanced data mining techniques mentioned in the literature, </a:t>
            </a:r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Alghanam</a:t>
            </a:r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-US" sz="1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Bejju</a:t>
            </a:r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Zhang and Li, and Chen and Wang.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877617-B4EE-7E13-060F-0654BAF04EA5}"/>
              </a:ext>
            </a:extLst>
          </p:cNvPr>
          <p:cNvSpPr/>
          <p:nvPr/>
        </p:nvSpPr>
        <p:spPr>
          <a:xfrm>
            <a:off x="0" y="4897279"/>
            <a:ext cx="1451039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  <p:extLst>
      <p:ext uri="{BB962C8B-B14F-4D97-AF65-F5344CB8AC3E}">
        <p14:creationId xmlns:p14="http://schemas.microsoft.com/office/powerpoint/2010/main" val="369477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 txBox="1">
            <a:spLocks noGrp="1"/>
          </p:cNvSpPr>
          <p:nvPr>
            <p:ph type="body" idx="1"/>
          </p:nvPr>
        </p:nvSpPr>
        <p:spPr>
          <a:xfrm>
            <a:off x="633752" y="1107527"/>
            <a:ext cx="7770632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In the conclusion,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dirty="0"/>
              <a:t>This project will help in identifying trending product categories, top-rated products and niche categories to grow the future sales.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dirty="0"/>
              <a:t>This project will provide valuable insights for Amazon UK to refine marketing and sales strategy. 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dirty="0"/>
              <a:t>Boosting sales, improving customer engagement and enhancing customer satisfaction is the ultimate goal of this project </a:t>
            </a:r>
            <a:r>
              <a:rPr lang="en-US" sz="2000" b="1" i="1" dirty="0"/>
              <a:t>based on the valuable data-driven decisions and insights.</a:t>
            </a:r>
          </a:p>
        </p:txBody>
      </p:sp>
      <p:sp>
        <p:nvSpPr>
          <p:cNvPr id="413" name="Google Shape;413;p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" name="Google Shape;75;p13">
            <a:extLst>
              <a:ext uri="{FF2B5EF4-FFF2-40B4-BE49-F238E27FC236}">
                <a16:creationId xmlns:a16="http://schemas.microsoft.com/office/drawing/2014/main" id="{F8ADC925-B793-4234-7375-9F7AAA049C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Conclusion</a:t>
            </a:r>
            <a:endParaRPr sz="3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EA927-7752-6481-B485-2343D3010367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0D6C3F-A5A7-E7DE-E13F-81D85553376F}"/>
              </a:ext>
            </a:extLst>
          </p:cNvPr>
          <p:cNvSpPr/>
          <p:nvPr/>
        </p:nvSpPr>
        <p:spPr>
          <a:xfrm>
            <a:off x="0" y="4897279"/>
            <a:ext cx="1451039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1933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/>
              <a:t>“Information is the oil of the 21st century, and analytics is the combustion engine.”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Google Shape;104;p16">
            <a:extLst>
              <a:ext uri="{FF2B5EF4-FFF2-40B4-BE49-F238E27FC236}">
                <a16:creationId xmlns:a16="http://schemas.microsoft.com/office/drawing/2014/main" id="{54DC5D14-BD4D-8DB9-143E-B6E8F00EA24E}"/>
              </a:ext>
            </a:extLst>
          </p:cNvPr>
          <p:cNvSpPr txBox="1">
            <a:spLocks/>
          </p:cNvSpPr>
          <p:nvPr/>
        </p:nvSpPr>
        <p:spPr>
          <a:xfrm>
            <a:off x="1215300" y="2802835"/>
            <a:ext cx="6713400" cy="53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500" i="0" dirty="0">
                <a:solidFill>
                  <a:srgbClr val="0E1633"/>
                </a:solidFill>
                <a:effectLst/>
                <a:latin typeface="var(--ds-font__dinpro--cond)"/>
              </a:rPr>
              <a:t>- Peter </a:t>
            </a:r>
            <a:r>
              <a:rPr lang="en-US" sz="2500" i="0" dirty="0" err="1">
                <a:solidFill>
                  <a:srgbClr val="0E1633"/>
                </a:solidFill>
                <a:effectLst/>
                <a:latin typeface="var(--ds-font__dinpro--cond)"/>
              </a:rPr>
              <a:t>Sondergaard</a:t>
            </a:r>
            <a:endParaRPr lang="en-US" sz="2500" i="0" dirty="0">
              <a:solidFill>
                <a:srgbClr val="0E1633"/>
              </a:solidFill>
              <a:effectLst/>
              <a:latin typeface="var(--ds-font__dinpro--cond)"/>
            </a:endParaRPr>
          </a:p>
        </p:txBody>
      </p:sp>
      <p:sp>
        <p:nvSpPr>
          <p:cNvPr id="3" name="Google Shape;104;p16">
            <a:extLst>
              <a:ext uri="{FF2B5EF4-FFF2-40B4-BE49-F238E27FC236}">
                <a16:creationId xmlns:a16="http://schemas.microsoft.com/office/drawing/2014/main" id="{E85CB977-3D62-517B-797B-5E93A586C23B}"/>
              </a:ext>
            </a:extLst>
          </p:cNvPr>
          <p:cNvSpPr txBox="1">
            <a:spLocks/>
          </p:cNvSpPr>
          <p:nvPr/>
        </p:nvSpPr>
        <p:spPr>
          <a:xfrm>
            <a:off x="1215300" y="3225249"/>
            <a:ext cx="6713400" cy="53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1500" i="0" dirty="0">
                <a:solidFill>
                  <a:srgbClr val="0E1633"/>
                </a:solidFill>
                <a:effectLst/>
                <a:latin typeface="var(--ds-font__dinpro--cond)"/>
              </a:rPr>
              <a:t>Senior Vice President and Global Head of Research at Gartner, Inc.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DEF7A7-5DC7-9A4C-B129-984A420490F5}"/>
              </a:ext>
            </a:extLst>
          </p:cNvPr>
          <p:cNvSpPr/>
          <p:nvPr/>
        </p:nvSpPr>
        <p:spPr>
          <a:xfrm>
            <a:off x="0" y="4897279"/>
            <a:ext cx="1451039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 txBox="1">
            <a:spLocks noGrp="1"/>
          </p:cNvSpPr>
          <p:nvPr>
            <p:ph type="body" idx="1"/>
          </p:nvPr>
        </p:nvSpPr>
        <p:spPr>
          <a:xfrm>
            <a:off x="633752" y="1027237"/>
            <a:ext cx="7770632" cy="3955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Alghanam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O.A., Al-Khatib, S.N.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Hiari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M.O. (2022). Data Mining Model for Predicting Customer Purchase Behavior in E-Commerce Context. International Journal of Advanced Computer Science and Applications, 13(2).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://doi.org/10.14569/ijacsa.2022.0130249.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Bejju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(2016). Sales Analysis of E-Commerce Websites using Data Mining Techniques. International Journal of Computer Applications, 133(5), pp.36–40.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://doi.org/10.5120/ijca2016907812.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J. and Li, J. (2016). Retail Commodity Sale Forecast Model Based on Data Mining. [online] IEEE Xplore.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://doi.org/10.1109/INCoS.2016.42.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 Y. and Wang, F. (2009). A Dynamic Pricing Model for E-commerce Based on Data Mining. 2009 Second International Symposium on Computational Intelligence and Design.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://doi.org/10.1109/iscid.2009.99.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3" name="Google Shape;413;p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Google Shape;75;p13">
            <a:extLst>
              <a:ext uri="{FF2B5EF4-FFF2-40B4-BE49-F238E27FC236}">
                <a16:creationId xmlns:a16="http://schemas.microsoft.com/office/drawing/2014/main" id="{F8ADC925-B793-4234-7375-9F7AAA049C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References</a:t>
            </a:r>
            <a:endParaRPr sz="3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EA927-7752-6481-B485-2343D3010367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F1C1CDBD-A9FF-B160-4880-9AF3255616EE}"/>
              </a:ext>
            </a:extLst>
          </p:cNvPr>
          <p:cNvSpPr txBox="1">
            <a:spLocks/>
          </p:cNvSpPr>
          <p:nvPr/>
        </p:nvSpPr>
        <p:spPr>
          <a:xfrm>
            <a:off x="2609285" y="380210"/>
            <a:ext cx="1601415" cy="32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en-US" sz="1000" b="1" i="0" dirty="0">
                <a:solidFill>
                  <a:srgbClr val="13253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Harvard Referencing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179113-BB3E-37BD-54FF-3D358E71285F}"/>
              </a:ext>
            </a:extLst>
          </p:cNvPr>
          <p:cNvSpPr/>
          <p:nvPr/>
        </p:nvSpPr>
        <p:spPr>
          <a:xfrm>
            <a:off x="0" y="4897279"/>
            <a:ext cx="1451039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  <p:extLst>
      <p:ext uri="{BB962C8B-B14F-4D97-AF65-F5344CB8AC3E}">
        <p14:creationId xmlns:p14="http://schemas.microsoft.com/office/powerpoint/2010/main" val="1280495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0" y="511578"/>
            <a:ext cx="9144000" cy="719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Thank you so much.</a:t>
            </a:r>
            <a:endParaRPr sz="36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CD159-B822-6987-3A01-7B8A08E9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92874" y="1603252"/>
            <a:ext cx="3558252" cy="2362679"/>
          </a:xfrm>
          <a:prstGeom prst="rect">
            <a:avLst/>
          </a:prstGeom>
        </p:spPr>
      </p:pic>
      <p:sp>
        <p:nvSpPr>
          <p:cNvPr id="2" name="Google Shape;403;p36">
            <a:extLst>
              <a:ext uri="{FF2B5EF4-FFF2-40B4-BE49-F238E27FC236}">
                <a16:creationId xmlns:a16="http://schemas.microsoft.com/office/drawing/2014/main" id="{6AE9166C-0828-19CD-FABB-3F90C907385D}"/>
              </a:ext>
            </a:extLst>
          </p:cNvPr>
          <p:cNvSpPr txBox="1">
            <a:spLocks/>
          </p:cNvSpPr>
          <p:nvPr/>
        </p:nvSpPr>
        <p:spPr>
          <a:xfrm>
            <a:off x="0" y="251491"/>
            <a:ext cx="9144000" cy="3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Truly Special Moment with you all.</a:t>
            </a:r>
          </a:p>
        </p:txBody>
      </p:sp>
      <p:sp>
        <p:nvSpPr>
          <p:cNvPr id="3" name="Google Shape;403;p36">
            <a:extLst>
              <a:ext uri="{FF2B5EF4-FFF2-40B4-BE49-F238E27FC236}">
                <a16:creationId xmlns:a16="http://schemas.microsoft.com/office/drawing/2014/main" id="{AB60AAD6-AFBE-730F-51A8-12F33E1F537B}"/>
              </a:ext>
            </a:extLst>
          </p:cNvPr>
          <p:cNvSpPr txBox="1">
            <a:spLocks/>
          </p:cNvSpPr>
          <p:nvPr/>
        </p:nvSpPr>
        <p:spPr>
          <a:xfrm>
            <a:off x="0" y="1177569"/>
            <a:ext cx="9144000" cy="3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For your time, attention, and thoughtful engagement.</a:t>
            </a:r>
          </a:p>
        </p:txBody>
      </p:sp>
      <p:sp>
        <p:nvSpPr>
          <p:cNvPr id="4" name="Google Shape;403;p36">
            <a:extLst>
              <a:ext uri="{FF2B5EF4-FFF2-40B4-BE49-F238E27FC236}">
                <a16:creationId xmlns:a16="http://schemas.microsoft.com/office/drawing/2014/main" id="{17ED7A65-76AB-9695-85B6-99C278FC20BF}"/>
              </a:ext>
            </a:extLst>
          </p:cNvPr>
          <p:cNvSpPr txBox="1">
            <a:spLocks/>
          </p:cNvSpPr>
          <p:nvPr/>
        </p:nvSpPr>
        <p:spPr>
          <a:xfrm>
            <a:off x="0" y="4063098"/>
            <a:ext cx="9144000" cy="7195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3000" b="1" dirty="0">
                <a:solidFill>
                  <a:schemeClr val="tx1"/>
                </a:solidFill>
              </a:rPr>
              <a:t>Now, It’s Q&amp;A Session.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0"/>
      <p:bldP spid="2" grpId="0"/>
      <p:bldP spid="3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C4BDC9F-AF6C-81E1-2CB3-EF9527AF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789639" y="113535"/>
            <a:ext cx="7571700" cy="498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Table of Contents</a:t>
            </a:r>
            <a:endParaRPr sz="2500" b="1"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1213007" y="452502"/>
            <a:ext cx="2184095" cy="413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Introduction</a:t>
            </a:r>
            <a:endParaRPr b="1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097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43" name="Google Shape;1366;p49">
            <a:extLst>
              <a:ext uri="{FF2B5EF4-FFF2-40B4-BE49-F238E27FC236}">
                <a16:creationId xmlns:a16="http://schemas.microsoft.com/office/drawing/2014/main" id="{347CF750-4160-8685-5E9D-006AC94D8E1C}"/>
              </a:ext>
            </a:extLst>
          </p:cNvPr>
          <p:cNvGrpSpPr/>
          <p:nvPr/>
        </p:nvGrpSpPr>
        <p:grpSpPr>
          <a:xfrm>
            <a:off x="904050" y="626011"/>
            <a:ext cx="254231" cy="243788"/>
            <a:chOff x="8074325" y="4438852"/>
            <a:chExt cx="720160" cy="690579"/>
          </a:xfrm>
        </p:grpSpPr>
        <p:sp>
          <p:nvSpPr>
            <p:cNvPr id="44" name="Google Shape;1367;p49">
              <a:extLst>
                <a:ext uri="{FF2B5EF4-FFF2-40B4-BE49-F238E27FC236}">
                  <a16:creationId xmlns:a16="http://schemas.microsoft.com/office/drawing/2014/main" id="{D0A27BB4-A1A7-9D47-861E-96677488A114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368;p49">
              <a:extLst>
                <a:ext uri="{FF2B5EF4-FFF2-40B4-BE49-F238E27FC236}">
                  <a16:creationId xmlns:a16="http://schemas.microsoft.com/office/drawing/2014/main" id="{E6AC28B1-ABE7-6D19-7FD0-DC9CDB960113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369;p49">
              <a:extLst>
                <a:ext uri="{FF2B5EF4-FFF2-40B4-BE49-F238E27FC236}">
                  <a16:creationId xmlns:a16="http://schemas.microsoft.com/office/drawing/2014/main" id="{59C8C721-2491-AA14-8B2A-113C5F00856E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370;p49">
              <a:extLst>
                <a:ext uri="{FF2B5EF4-FFF2-40B4-BE49-F238E27FC236}">
                  <a16:creationId xmlns:a16="http://schemas.microsoft.com/office/drawing/2014/main" id="{40B850C7-038A-3EF3-F3C7-AA2E6FF2B4A3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371;p49">
              <a:extLst>
                <a:ext uri="{FF2B5EF4-FFF2-40B4-BE49-F238E27FC236}">
                  <a16:creationId xmlns:a16="http://schemas.microsoft.com/office/drawing/2014/main" id="{83010708-1FBC-BA4B-6C82-9EFB895A211A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372;p49">
              <a:extLst>
                <a:ext uri="{FF2B5EF4-FFF2-40B4-BE49-F238E27FC236}">
                  <a16:creationId xmlns:a16="http://schemas.microsoft.com/office/drawing/2014/main" id="{43147A89-35C9-F278-3E11-4D4BC9CC8357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1366;p49">
            <a:extLst>
              <a:ext uri="{FF2B5EF4-FFF2-40B4-BE49-F238E27FC236}">
                <a16:creationId xmlns:a16="http://schemas.microsoft.com/office/drawing/2014/main" id="{B7B5F53A-45E0-0D98-0B9D-F9EF3D3292A2}"/>
              </a:ext>
            </a:extLst>
          </p:cNvPr>
          <p:cNvGrpSpPr/>
          <p:nvPr/>
        </p:nvGrpSpPr>
        <p:grpSpPr>
          <a:xfrm>
            <a:off x="904049" y="996481"/>
            <a:ext cx="254231" cy="243788"/>
            <a:chOff x="8074325" y="4438852"/>
            <a:chExt cx="720160" cy="690579"/>
          </a:xfrm>
        </p:grpSpPr>
        <p:sp>
          <p:nvSpPr>
            <p:cNvPr id="367" name="Google Shape;1367;p49">
              <a:extLst>
                <a:ext uri="{FF2B5EF4-FFF2-40B4-BE49-F238E27FC236}">
                  <a16:creationId xmlns:a16="http://schemas.microsoft.com/office/drawing/2014/main" id="{E3B277E8-D4C5-62F5-89AC-1CB48016F3D8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1368;p49">
              <a:extLst>
                <a:ext uri="{FF2B5EF4-FFF2-40B4-BE49-F238E27FC236}">
                  <a16:creationId xmlns:a16="http://schemas.microsoft.com/office/drawing/2014/main" id="{BD940AC4-68E1-E938-3DB0-47283FC993D0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1369;p49">
              <a:extLst>
                <a:ext uri="{FF2B5EF4-FFF2-40B4-BE49-F238E27FC236}">
                  <a16:creationId xmlns:a16="http://schemas.microsoft.com/office/drawing/2014/main" id="{F99A32F1-993C-DD2D-0770-15E3F68E37C0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1370;p49">
              <a:extLst>
                <a:ext uri="{FF2B5EF4-FFF2-40B4-BE49-F238E27FC236}">
                  <a16:creationId xmlns:a16="http://schemas.microsoft.com/office/drawing/2014/main" id="{B70439E3-6EF2-6F45-BBC7-04874CF24FA8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1371;p49">
              <a:extLst>
                <a:ext uri="{FF2B5EF4-FFF2-40B4-BE49-F238E27FC236}">
                  <a16:creationId xmlns:a16="http://schemas.microsoft.com/office/drawing/2014/main" id="{F96E82B1-32A0-1B94-6CA8-42DA616B3FBC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1372;p49">
              <a:extLst>
                <a:ext uri="{FF2B5EF4-FFF2-40B4-BE49-F238E27FC236}">
                  <a16:creationId xmlns:a16="http://schemas.microsoft.com/office/drawing/2014/main" id="{3B660A3B-3703-116B-5879-DD532478C958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288;p31">
            <a:extLst>
              <a:ext uri="{FF2B5EF4-FFF2-40B4-BE49-F238E27FC236}">
                <a16:creationId xmlns:a16="http://schemas.microsoft.com/office/drawing/2014/main" id="{777DEAE9-CD64-AEC2-4EC1-7198F517E746}"/>
              </a:ext>
            </a:extLst>
          </p:cNvPr>
          <p:cNvSpPr txBox="1">
            <a:spLocks/>
          </p:cNvSpPr>
          <p:nvPr/>
        </p:nvSpPr>
        <p:spPr>
          <a:xfrm>
            <a:off x="1195823" y="828215"/>
            <a:ext cx="4880684" cy="41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dirty="0"/>
              <a:t>Importance of Data Mining in E-Commerce</a:t>
            </a:r>
          </a:p>
        </p:txBody>
      </p:sp>
      <p:sp>
        <p:nvSpPr>
          <p:cNvPr id="375" name="Google Shape;288;p31">
            <a:extLst>
              <a:ext uri="{FF2B5EF4-FFF2-40B4-BE49-F238E27FC236}">
                <a16:creationId xmlns:a16="http://schemas.microsoft.com/office/drawing/2014/main" id="{7F8334A0-B191-9E95-2554-C99E4F20C758}"/>
              </a:ext>
            </a:extLst>
          </p:cNvPr>
          <p:cNvSpPr txBox="1">
            <a:spLocks/>
          </p:cNvSpPr>
          <p:nvPr/>
        </p:nvSpPr>
        <p:spPr>
          <a:xfrm>
            <a:off x="1213007" y="1914831"/>
            <a:ext cx="2184095" cy="41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dirty="0"/>
              <a:t>Problem Statement</a:t>
            </a:r>
          </a:p>
        </p:txBody>
      </p:sp>
      <p:grpSp>
        <p:nvGrpSpPr>
          <p:cNvPr id="376" name="Google Shape;1366;p49">
            <a:extLst>
              <a:ext uri="{FF2B5EF4-FFF2-40B4-BE49-F238E27FC236}">
                <a16:creationId xmlns:a16="http://schemas.microsoft.com/office/drawing/2014/main" id="{3FB07696-B47E-248C-B22A-CBF0F1D767AB}"/>
              </a:ext>
            </a:extLst>
          </p:cNvPr>
          <p:cNvGrpSpPr/>
          <p:nvPr/>
        </p:nvGrpSpPr>
        <p:grpSpPr>
          <a:xfrm>
            <a:off x="904050" y="2088340"/>
            <a:ext cx="254231" cy="243788"/>
            <a:chOff x="8074325" y="4438852"/>
            <a:chExt cx="720160" cy="690579"/>
          </a:xfrm>
        </p:grpSpPr>
        <p:sp>
          <p:nvSpPr>
            <p:cNvPr id="377" name="Google Shape;1367;p49">
              <a:extLst>
                <a:ext uri="{FF2B5EF4-FFF2-40B4-BE49-F238E27FC236}">
                  <a16:creationId xmlns:a16="http://schemas.microsoft.com/office/drawing/2014/main" id="{24693769-D936-AA93-B049-D69F47990A01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1368;p49">
              <a:extLst>
                <a:ext uri="{FF2B5EF4-FFF2-40B4-BE49-F238E27FC236}">
                  <a16:creationId xmlns:a16="http://schemas.microsoft.com/office/drawing/2014/main" id="{0CE12049-B596-4A1B-AF61-D1558D10264C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1369;p49">
              <a:extLst>
                <a:ext uri="{FF2B5EF4-FFF2-40B4-BE49-F238E27FC236}">
                  <a16:creationId xmlns:a16="http://schemas.microsoft.com/office/drawing/2014/main" id="{9CF4A3FD-8514-4BDC-98E9-828A544ED055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1370;p49">
              <a:extLst>
                <a:ext uri="{FF2B5EF4-FFF2-40B4-BE49-F238E27FC236}">
                  <a16:creationId xmlns:a16="http://schemas.microsoft.com/office/drawing/2014/main" id="{E2A35367-CD93-765F-082D-46AD8DBAFC71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1371;p49">
              <a:extLst>
                <a:ext uri="{FF2B5EF4-FFF2-40B4-BE49-F238E27FC236}">
                  <a16:creationId xmlns:a16="http://schemas.microsoft.com/office/drawing/2014/main" id="{8B6070C0-1537-E49D-08B1-CAC69A95AB86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1372;p49">
              <a:extLst>
                <a:ext uri="{FF2B5EF4-FFF2-40B4-BE49-F238E27FC236}">
                  <a16:creationId xmlns:a16="http://schemas.microsoft.com/office/drawing/2014/main" id="{F80EAEC7-CA2F-4D63-732C-9A2DD6A23DF7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1366;p49">
            <a:extLst>
              <a:ext uri="{FF2B5EF4-FFF2-40B4-BE49-F238E27FC236}">
                <a16:creationId xmlns:a16="http://schemas.microsoft.com/office/drawing/2014/main" id="{B3CC281A-6253-F2FD-3BCA-A705410E5F4D}"/>
              </a:ext>
            </a:extLst>
          </p:cNvPr>
          <p:cNvGrpSpPr/>
          <p:nvPr/>
        </p:nvGrpSpPr>
        <p:grpSpPr>
          <a:xfrm>
            <a:off x="904049" y="2418229"/>
            <a:ext cx="254231" cy="243788"/>
            <a:chOff x="8074325" y="4438852"/>
            <a:chExt cx="720160" cy="690579"/>
          </a:xfrm>
        </p:grpSpPr>
        <p:sp>
          <p:nvSpPr>
            <p:cNvPr id="384" name="Google Shape;1367;p49">
              <a:extLst>
                <a:ext uri="{FF2B5EF4-FFF2-40B4-BE49-F238E27FC236}">
                  <a16:creationId xmlns:a16="http://schemas.microsoft.com/office/drawing/2014/main" id="{3A2374D3-EA92-819F-5976-568769C0D45E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1368;p49">
              <a:extLst>
                <a:ext uri="{FF2B5EF4-FFF2-40B4-BE49-F238E27FC236}">
                  <a16:creationId xmlns:a16="http://schemas.microsoft.com/office/drawing/2014/main" id="{B577B264-85C5-BFF0-E493-01F536A055CE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1369;p49">
              <a:extLst>
                <a:ext uri="{FF2B5EF4-FFF2-40B4-BE49-F238E27FC236}">
                  <a16:creationId xmlns:a16="http://schemas.microsoft.com/office/drawing/2014/main" id="{3822A85D-ABA4-561B-732B-604B7AA5998F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1370;p49">
              <a:extLst>
                <a:ext uri="{FF2B5EF4-FFF2-40B4-BE49-F238E27FC236}">
                  <a16:creationId xmlns:a16="http://schemas.microsoft.com/office/drawing/2014/main" id="{693D2C67-7EAF-0423-5A4B-7458FF4173A8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1371;p49">
              <a:extLst>
                <a:ext uri="{FF2B5EF4-FFF2-40B4-BE49-F238E27FC236}">
                  <a16:creationId xmlns:a16="http://schemas.microsoft.com/office/drawing/2014/main" id="{E6F0DA5F-D4B5-3709-E97F-447A3AC70F04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1372;p49">
              <a:extLst>
                <a:ext uri="{FF2B5EF4-FFF2-40B4-BE49-F238E27FC236}">
                  <a16:creationId xmlns:a16="http://schemas.microsoft.com/office/drawing/2014/main" id="{61BEF57B-1D3E-2056-C3DB-14E001B90469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288;p31">
            <a:extLst>
              <a:ext uri="{FF2B5EF4-FFF2-40B4-BE49-F238E27FC236}">
                <a16:creationId xmlns:a16="http://schemas.microsoft.com/office/drawing/2014/main" id="{BD0D0553-A72B-6628-B109-D86B5C0DDAEF}"/>
              </a:ext>
            </a:extLst>
          </p:cNvPr>
          <p:cNvSpPr txBox="1">
            <a:spLocks/>
          </p:cNvSpPr>
          <p:nvPr/>
        </p:nvSpPr>
        <p:spPr>
          <a:xfrm>
            <a:off x="1195823" y="2249963"/>
            <a:ext cx="4880684" cy="41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dirty="0"/>
              <a:t>Dataset Description</a:t>
            </a:r>
          </a:p>
        </p:txBody>
      </p:sp>
      <p:sp>
        <p:nvSpPr>
          <p:cNvPr id="391" name="Google Shape;288;p31">
            <a:extLst>
              <a:ext uri="{FF2B5EF4-FFF2-40B4-BE49-F238E27FC236}">
                <a16:creationId xmlns:a16="http://schemas.microsoft.com/office/drawing/2014/main" id="{EF31D6B5-A685-3EFF-32AF-F886F7EB2342}"/>
              </a:ext>
            </a:extLst>
          </p:cNvPr>
          <p:cNvSpPr txBox="1">
            <a:spLocks/>
          </p:cNvSpPr>
          <p:nvPr/>
        </p:nvSpPr>
        <p:spPr>
          <a:xfrm>
            <a:off x="1213007" y="2573384"/>
            <a:ext cx="2184095" cy="41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dirty="0"/>
              <a:t>Proposed Solutions</a:t>
            </a:r>
          </a:p>
        </p:txBody>
      </p:sp>
      <p:grpSp>
        <p:nvGrpSpPr>
          <p:cNvPr id="392" name="Google Shape;1366;p49">
            <a:extLst>
              <a:ext uri="{FF2B5EF4-FFF2-40B4-BE49-F238E27FC236}">
                <a16:creationId xmlns:a16="http://schemas.microsoft.com/office/drawing/2014/main" id="{9638B48D-3E09-CA0E-53C4-A7CE698723F1}"/>
              </a:ext>
            </a:extLst>
          </p:cNvPr>
          <p:cNvGrpSpPr/>
          <p:nvPr/>
        </p:nvGrpSpPr>
        <p:grpSpPr>
          <a:xfrm>
            <a:off x="904050" y="2746893"/>
            <a:ext cx="254231" cy="243788"/>
            <a:chOff x="8074325" y="4438852"/>
            <a:chExt cx="720160" cy="690579"/>
          </a:xfrm>
        </p:grpSpPr>
        <p:sp>
          <p:nvSpPr>
            <p:cNvPr id="393" name="Google Shape;1367;p49">
              <a:extLst>
                <a:ext uri="{FF2B5EF4-FFF2-40B4-BE49-F238E27FC236}">
                  <a16:creationId xmlns:a16="http://schemas.microsoft.com/office/drawing/2014/main" id="{34CA7849-2B87-BF7F-CF2A-566372F321E9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1368;p49">
              <a:extLst>
                <a:ext uri="{FF2B5EF4-FFF2-40B4-BE49-F238E27FC236}">
                  <a16:creationId xmlns:a16="http://schemas.microsoft.com/office/drawing/2014/main" id="{C456A716-D2B4-369D-1893-9BC44272E14C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1369;p49">
              <a:extLst>
                <a:ext uri="{FF2B5EF4-FFF2-40B4-BE49-F238E27FC236}">
                  <a16:creationId xmlns:a16="http://schemas.microsoft.com/office/drawing/2014/main" id="{B385E91D-BBC5-7685-85B3-AD60E13F3FB4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1370;p49">
              <a:extLst>
                <a:ext uri="{FF2B5EF4-FFF2-40B4-BE49-F238E27FC236}">
                  <a16:creationId xmlns:a16="http://schemas.microsoft.com/office/drawing/2014/main" id="{70A34DEA-8FDE-DC7E-A182-0DE7AD074646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1371;p49">
              <a:extLst>
                <a:ext uri="{FF2B5EF4-FFF2-40B4-BE49-F238E27FC236}">
                  <a16:creationId xmlns:a16="http://schemas.microsoft.com/office/drawing/2014/main" id="{D83C1E2F-35CD-B0B9-BAD9-8134380CDC97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1372;p49">
              <a:extLst>
                <a:ext uri="{FF2B5EF4-FFF2-40B4-BE49-F238E27FC236}">
                  <a16:creationId xmlns:a16="http://schemas.microsoft.com/office/drawing/2014/main" id="{1E0A31F0-8BCF-7515-A40F-811621F5DB63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1366;p49">
            <a:extLst>
              <a:ext uri="{FF2B5EF4-FFF2-40B4-BE49-F238E27FC236}">
                <a16:creationId xmlns:a16="http://schemas.microsoft.com/office/drawing/2014/main" id="{574EAD05-3A51-A4CE-E225-311B6D80AD6A}"/>
              </a:ext>
            </a:extLst>
          </p:cNvPr>
          <p:cNvGrpSpPr/>
          <p:nvPr/>
        </p:nvGrpSpPr>
        <p:grpSpPr>
          <a:xfrm>
            <a:off x="904049" y="3076782"/>
            <a:ext cx="254231" cy="243788"/>
            <a:chOff x="8074325" y="4438852"/>
            <a:chExt cx="720160" cy="690579"/>
          </a:xfrm>
        </p:grpSpPr>
        <p:sp>
          <p:nvSpPr>
            <p:cNvPr id="400" name="Google Shape;1367;p49">
              <a:extLst>
                <a:ext uri="{FF2B5EF4-FFF2-40B4-BE49-F238E27FC236}">
                  <a16:creationId xmlns:a16="http://schemas.microsoft.com/office/drawing/2014/main" id="{FC3278D7-C67E-9A3F-138E-3AA00AB0EBD3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1368;p49">
              <a:extLst>
                <a:ext uri="{FF2B5EF4-FFF2-40B4-BE49-F238E27FC236}">
                  <a16:creationId xmlns:a16="http://schemas.microsoft.com/office/drawing/2014/main" id="{AF4EE89D-DCCE-C21C-E14D-6E8F27D693E2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1369;p49">
              <a:extLst>
                <a:ext uri="{FF2B5EF4-FFF2-40B4-BE49-F238E27FC236}">
                  <a16:creationId xmlns:a16="http://schemas.microsoft.com/office/drawing/2014/main" id="{C6937093-F22C-82CE-83AA-2F92C9498DF6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1370;p49">
              <a:extLst>
                <a:ext uri="{FF2B5EF4-FFF2-40B4-BE49-F238E27FC236}">
                  <a16:creationId xmlns:a16="http://schemas.microsoft.com/office/drawing/2014/main" id="{69E64767-60DC-B256-59E2-BE78AC0CE4F6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1371;p49">
              <a:extLst>
                <a:ext uri="{FF2B5EF4-FFF2-40B4-BE49-F238E27FC236}">
                  <a16:creationId xmlns:a16="http://schemas.microsoft.com/office/drawing/2014/main" id="{8684CE8A-8BD5-395A-7222-1B5AE3666563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1372;p49">
              <a:extLst>
                <a:ext uri="{FF2B5EF4-FFF2-40B4-BE49-F238E27FC236}">
                  <a16:creationId xmlns:a16="http://schemas.microsoft.com/office/drawing/2014/main" id="{B7DE1EBA-31BC-9F15-DE1E-051899699EF9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288;p31">
            <a:extLst>
              <a:ext uri="{FF2B5EF4-FFF2-40B4-BE49-F238E27FC236}">
                <a16:creationId xmlns:a16="http://schemas.microsoft.com/office/drawing/2014/main" id="{EDD9F7C3-8E5A-31A4-3663-BEF8F6A8C20D}"/>
              </a:ext>
            </a:extLst>
          </p:cNvPr>
          <p:cNvSpPr txBox="1">
            <a:spLocks/>
          </p:cNvSpPr>
          <p:nvPr/>
        </p:nvSpPr>
        <p:spPr>
          <a:xfrm>
            <a:off x="1195823" y="2908516"/>
            <a:ext cx="4880684" cy="41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dirty="0"/>
              <a:t>Methodology</a:t>
            </a:r>
          </a:p>
        </p:txBody>
      </p:sp>
      <p:sp>
        <p:nvSpPr>
          <p:cNvPr id="407" name="Google Shape;288;p31">
            <a:extLst>
              <a:ext uri="{FF2B5EF4-FFF2-40B4-BE49-F238E27FC236}">
                <a16:creationId xmlns:a16="http://schemas.microsoft.com/office/drawing/2014/main" id="{01548D01-3A57-83F3-ACE5-6A4480E9FF32}"/>
              </a:ext>
            </a:extLst>
          </p:cNvPr>
          <p:cNvSpPr txBox="1">
            <a:spLocks/>
          </p:cNvSpPr>
          <p:nvPr/>
        </p:nvSpPr>
        <p:spPr>
          <a:xfrm>
            <a:off x="1213007" y="3261655"/>
            <a:ext cx="2184095" cy="41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dirty="0"/>
              <a:t>Techniques</a:t>
            </a:r>
          </a:p>
        </p:txBody>
      </p:sp>
      <p:grpSp>
        <p:nvGrpSpPr>
          <p:cNvPr id="408" name="Google Shape;1366;p49">
            <a:extLst>
              <a:ext uri="{FF2B5EF4-FFF2-40B4-BE49-F238E27FC236}">
                <a16:creationId xmlns:a16="http://schemas.microsoft.com/office/drawing/2014/main" id="{E25D514C-EB6D-ECFC-4A67-92E5D787F5F1}"/>
              </a:ext>
            </a:extLst>
          </p:cNvPr>
          <p:cNvGrpSpPr/>
          <p:nvPr/>
        </p:nvGrpSpPr>
        <p:grpSpPr>
          <a:xfrm>
            <a:off x="904050" y="3435164"/>
            <a:ext cx="254231" cy="243788"/>
            <a:chOff x="8074325" y="4438852"/>
            <a:chExt cx="720160" cy="690579"/>
          </a:xfrm>
        </p:grpSpPr>
        <p:sp>
          <p:nvSpPr>
            <p:cNvPr id="409" name="Google Shape;1367;p49">
              <a:extLst>
                <a:ext uri="{FF2B5EF4-FFF2-40B4-BE49-F238E27FC236}">
                  <a16:creationId xmlns:a16="http://schemas.microsoft.com/office/drawing/2014/main" id="{43B6896C-7A01-1AF7-68AF-177593980708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1368;p49">
              <a:extLst>
                <a:ext uri="{FF2B5EF4-FFF2-40B4-BE49-F238E27FC236}">
                  <a16:creationId xmlns:a16="http://schemas.microsoft.com/office/drawing/2014/main" id="{BF51FBA0-EE06-A761-8672-B038C1A313EB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1369;p49">
              <a:extLst>
                <a:ext uri="{FF2B5EF4-FFF2-40B4-BE49-F238E27FC236}">
                  <a16:creationId xmlns:a16="http://schemas.microsoft.com/office/drawing/2014/main" id="{9E025E37-EE01-892B-1CE0-FFB6A5D9C05F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1370;p49">
              <a:extLst>
                <a:ext uri="{FF2B5EF4-FFF2-40B4-BE49-F238E27FC236}">
                  <a16:creationId xmlns:a16="http://schemas.microsoft.com/office/drawing/2014/main" id="{E352B4B8-29D7-7799-9035-9ADE334C841B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1371;p49">
              <a:extLst>
                <a:ext uri="{FF2B5EF4-FFF2-40B4-BE49-F238E27FC236}">
                  <a16:creationId xmlns:a16="http://schemas.microsoft.com/office/drawing/2014/main" id="{B40F0B3D-9BB0-3C4D-1307-6CBAF6AD3340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1372;p49">
              <a:extLst>
                <a:ext uri="{FF2B5EF4-FFF2-40B4-BE49-F238E27FC236}">
                  <a16:creationId xmlns:a16="http://schemas.microsoft.com/office/drawing/2014/main" id="{BA73AFA1-AC17-763A-8F2A-378AD861ECF3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1366;p49">
            <a:extLst>
              <a:ext uri="{FF2B5EF4-FFF2-40B4-BE49-F238E27FC236}">
                <a16:creationId xmlns:a16="http://schemas.microsoft.com/office/drawing/2014/main" id="{6561319B-D551-77A0-9503-84C96E9C5940}"/>
              </a:ext>
            </a:extLst>
          </p:cNvPr>
          <p:cNvGrpSpPr/>
          <p:nvPr/>
        </p:nvGrpSpPr>
        <p:grpSpPr>
          <a:xfrm>
            <a:off x="904049" y="3765053"/>
            <a:ext cx="254231" cy="243788"/>
            <a:chOff x="8074325" y="4438852"/>
            <a:chExt cx="720160" cy="690579"/>
          </a:xfrm>
        </p:grpSpPr>
        <p:sp>
          <p:nvSpPr>
            <p:cNvPr id="416" name="Google Shape;1367;p49">
              <a:extLst>
                <a:ext uri="{FF2B5EF4-FFF2-40B4-BE49-F238E27FC236}">
                  <a16:creationId xmlns:a16="http://schemas.microsoft.com/office/drawing/2014/main" id="{31E83936-A2AA-F887-95B4-D6E18B707EE9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1368;p49">
              <a:extLst>
                <a:ext uri="{FF2B5EF4-FFF2-40B4-BE49-F238E27FC236}">
                  <a16:creationId xmlns:a16="http://schemas.microsoft.com/office/drawing/2014/main" id="{0926787E-B7C4-E3C4-289A-517596DF6DCD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1369;p49">
              <a:extLst>
                <a:ext uri="{FF2B5EF4-FFF2-40B4-BE49-F238E27FC236}">
                  <a16:creationId xmlns:a16="http://schemas.microsoft.com/office/drawing/2014/main" id="{FAFF17FA-4BBB-6D29-2FF1-AFBA61264F6A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1370;p49">
              <a:extLst>
                <a:ext uri="{FF2B5EF4-FFF2-40B4-BE49-F238E27FC236}">
                  <a16:creationId xmlns:a16="http://schemas.microsoft.com/office/drawing/2014/main" id="{A1183F4C-CC23-8D9B-9BDD-E606447BD372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1371;p49">
              <a:extLst>
                <a:ext uri="{FF2B5EF4-FFF2-40B4-BE49-F238E27FC236}">
                  <a16:creationId xmlns:a16="http://schemas.microsoft.com/office/drawing/2014/main" id="{75AB0151-2098-29BC-A902-D10E2B20998B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1372;p49">
              <a:extLst>
                <a:ext uri="{FF2B5EF4-FFF2-40B4-BE49-F238E27FC236}">
                  <a16:creationId xmlns:a16="http://schemas.microsoft.com/office/drawing/2014/main" id="{7D25C29D-D356-AC59-61D2-C8162DFEAE04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2" name="Google Shape;288;p31">
            <a:extLst>
              <a:ext uri="{FF2B5EF4-FFF2-40B4-BE49-F238E27FC236}">
                <a16:creationId xmlns:a16="http://schemas.microsoft.com/office/drawing/2014/main" id="{3DFE39D1-EE40-DA76-8F24-B8C32C062DFF}"/>
              </a:ext>
            </a:extLst>
          </p:cNvPr>
          <p:cNvSpPr txBox="1">
            <a:spLocks/>
          </p:cNvSpPr>
          <p:nvPr/>
        </p:nvSpPr>
        <p:spPr>
          <a:xfrm>
            <a:off x="1195823" y="3596787"/>
            <a:ext cx="4880684" cy="41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dirty="0"/>
              <a:t>Impact</a:t>
            </a:r>
          </a:p>
        </p:txBody>
      </p:sp>
      <p:grpSp>
        <p:nvGrpSpPr>
          <p:cNvPr id="423" name="Google Shape;1366;p49">
            <a:extLst>
              <a:ext uri="{FF2B5EF4-FFF2-40B4-BE49-F238E27FC236}">
                <a16:creationId xmlns:a16="http://schemas.microsoft.com/office/drawing/2014/main" id="{3F86FC27-859C-20CB-9BAC-CD4131BEA23D}"/>
              </a:ext>
            </a:extLst>
          </p:cNvPr>
          <p:cNvGrpSpPr/>
          <p:nvPr/>
        </p:nvGrpSpPr>
        <p:grpSpPr>
          <a:xfrm>
            <a:off x="904049" y="4092066"/>
            <a:ext cx="254231" cy="243788"/>
            <a:chOff x="8074325" y="4438852"/>
            <a:chExt cx="720160" cy="690579"/>
          </a:xfrm>
        </p:grpSpPr>
        <p:sp>
          <p:nvSpPr>
            <p:cNvPr id="424" name="Google Shape;1367;p49">
              <a:extLst>
                <a:ext uri="{FF2B5EF4-FFF2-40B4-BE49-F238E27FC236}">
                  <a16:creationId xmlns:a16="http://schemas.microsoft.com/office/drawing/2014/main" id="{FC540A4B-2324-4ABC-3158-746568B2A8AA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1368;p49">
              <a:extLst>
                <a:ext uri="{FF2B5EF4-FFF2-40B4-BE49-F238E27FC236}">
                  <a16:creationId xmlns:a16="http://schemas.microsoft.com/office/drawing/2014/main" id="{4CE86B6C-B5AF-A9EB-07AD-10D9BDDDDFB5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1369;p49">
              <a:extLst>
                <a:ext uri="{FF2B5EF4-FFF2-40B4-BE49-F238E27FC236}">
                  <a16:creationId xmlns:a16="http://schemas.microsoft.com/office/drawing/2014/main" id="{9C444F37-21D5-84CF-2711-C5B54385019C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1370;p49">
              <a:extLst>
                <a:ext uri="{FF2B5EF4-FFF2-40B4-BE49-F238E27FC236}">
                  <a16:creationId xmlns:a16="http://schemas.microsoft.com/office/drawing/2014/main" id="{703AE199-97D2-B656-F529-975233F88BC0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1371;p49">
              <a:extLst>
                <a:ext uri="{FF2B5EF4-FFF2-40B4-BE49-F238E27FC236}">
                  <a16:creationId xmlns:a16="http://schemas.microsoft.com/office/drawing/2014/main" id="{E1CB681A-FE82-4D6F-3BEE-1926C81F02DB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1372;p49">
              <a:extLst>
                <a:ext uri="{FF2B5EF4-FFF2-40B4-BE49-F238E27FC236}">
                  <a16:creationId xmlns:a16="http://schemas.microsoft.com/office/drawing/2014/main" id="{BB532C54-214F-405E-FFD0-68A9761D2E8A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288;p31">
            <a:extLst>
              <a:ext uri="{FF2B5EF4-FFF2-40B4-BE49-F238E27FC236}">
                <a16:creationId xmlns:a16="http://schemas.microsoft.com/office/drawing/2014/main" id="{8D3FBE6F-53FA-3E52-D3EC-E255D22F55FC}"/>
              </a:ext>
            </a:extLst>
          </p:cNvPr>
          <p:cNvSpPr txBox="1">
            <a:spLocks/>
          </p:cNvSpPr>
          <p:nvPr/>
        </p:nvSpPr>
        <p:spPr>
          <a:xfrm>
            <a:off x="1195823" y="3923800"/>
            <a:ext cx="4880684" cy="41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dirty="0"/>
              <a:t>Conclusion</a:t>
            </a:r>
          </a:p>
        </p:txBody>
      </p:sp>
      <p:grpSp>
        <p:nvGrpSpPr>
          <p:cNvPr id="431" name="Google Shape;1366;p49">
            <a:extLst>
              <a:ext uri="{FF2B5EF4-FFF2-40B4-BE49-F238E27FC236}">
                <a16:creationId xmlns:a16="http://schemas.microsoft.com/office/drawing/2014/main" id="{1FC52DA5-DE71-9787-18CE-4BB3B41F3BDB}"/>
              </a:ext>
            </a:extLst>
          </p:cNvPr>
          <p:cNvGrpSpPr/>
          <p:nvPr/>
        </p:nvGrpSpPr>
        <p:grpSpPr>
          <a:xfrm>
            <a:off x="904049" y="4438182"/>
            <a:ext cx="254231" cy="243788"/>
            <a:chOff x="8074325" y="4438852"/>
            <a:chExt cx="720160" cy="690579"/>
          </a:xfrm>
        </p:grpSpPr>
        <p:sp>
          <p:nvSpPr>
            <p:cNvPr id="432" name="Google Shape;1367;p49">
              <a:extLst>
                <a:ext uri="{FF2B5EF4-FFF2-40B4-BE49-F238E27FC236}">
                  <a16:creationId xmlns:a16="http://schemas.microsoft.com/office/drawing/2014/main" id="{E48CBDDF-C2D5-A891-D900-F2A75692A7D8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1368;p49">
              <a:extLst>
                <a:ext uri="{FF2B5EF4-FFF2-40B4-BE49-F238E27FC236}">
                  <a16:creationId xmlns:a16="http://schemas.microsoft.com/office/drawing/2014/main" id="{D0C0A35D-DCA7-F3DB-78D3-97850BCCA00B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1369;p49">
              <a:extLst>
                <a:ext uri="{FF2B5EF4-FFF2-40B4-BE49-F238E27FC236}">
                  <a16:creationId xmlns:a16="http://schemas.microsoft.com/office/drawing/2014/main" id="{9EA1243A-0B0C-C647-FA43-FBDD5567BE15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1370;p49">
              <a:extLst>
                <a:ext uri="{FF2B5EF4-FFF2-40B4-BE49-F238E27FC236}">
                  <a16:creationId xmlns:a16="http://schemas.microsoft.com/office/drawing/2014/main" id="{0D7371B7-F458-FE7B-88CF-EBB99F5C84F5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1371;p49">
              <a:extLst>
                <a:ext uri="{FF2B5EF4-FFF2-40B4-BE49-F238E27FC236}">
                  <a16:creationId xmlns:a16="http://schemas.microsoft.com/office/drawing/2014/main" id="{3BE56BDD-6F7C-BD44-C92C-8821D49338C1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1372;p49">
              <a:extLst>
                <a:ext uri="{FF2B5EF4-FFF2-40B4-BE49-F238E27FC236}">
                  <a16:creationId xmlns:a16="http://schemas.microsoft.com/office/drawing/2014/main" id="{2854B3BF-E795-2E42-8B8B-891C59F4E3E3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288;p31">
            <a:extLst>
              <a:ext uri="{FF2B5EF4-FFF2-40B4-BE49-F238E27FC236}">
                <a16:creationId xmlns:a16="http://schemas.microsoft.com/office/drawing/2014/main" id="{562C5C69-4BBA-6563-DD6E-83D7B05D3469}"/>
              </a:ext>
            </a:extLst>
          </p:cNvPr>
          <p:cNvSpPr txBox="1">
            <a:spLocks/>
          </p:cNvSpPr>
          <p:nvPr/>
        </p:nvSpPr>
        <p:spPr>
          <a:xfrm>
            <a:off x="1195823" y="4269916"/>
            <a:ext cx="4880684" cy="41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dirty="0"/>
              <a:t>References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594197C6-DDA0-C635-827F-49B4E5160CD5}"/>
              </a:ext>
            </a:extLst>
          </p:cNvPr>
          <p:cNvSpPr/>
          <p:nvPr/>
        </p:nvSpPr>
        <p:spPr>
          <a:xfrm>
            <a:off x="1316728" y="918369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1A58588C-7A7A-61DB-F601-F8B150BFE1A5}"/>
              </a:ext>
            </a:extLst>
          </p:cNvPr>
          <p:cNvSpPr/>
          <p:nvPr/>
        </p:nvSpPr>
        <p:spPr>
          <a:xfrm>
            <a:off x="1316728" y="1285431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87E8B267-4BED-E74D-74C4-AA994C9D04FC}"/>
              </a:ext>
            </a:extLst>
          </p:cNvPr>
          <p:cNvSpPr/>
          <p:nvPr/>
        </p:nvSpPr>
        <p:spPr>
          <a:xfrm>
            <a:off x="1316728" y="2356088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B599097B-C8A5-14E4-FDDE-68B9FC61D965}"/>
              </a:ext>
            </a:extLst>
          </p:cNvPr>
          <p:cNvSpPr/>
          <p:nvPr/>
        </p:nvSpPr>
        <p:spPr>
          <a:xfrm>
            <a:off x="1316728" y="2691220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B058A59B-3428-3A75-6D4C-678906F35ED9}"/>
              </a:ext>
            </a:extLst>
          </p:cNvPr>
          <p:cNvSpPr/>
          <p:nvPr/>
        </p:nvSpPr>
        <p:spPr>
          <a:xfrm>
            <a:off x="1316728" y="3012860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6F3B57D4-4508-E031-CCBD-5F4F5BABFA56}"/>
              </a:ext>
            </a:extLst>
          </p:cNvPr>
          <p:cNvSpPr/>
          <p:nvPr/>
        </p:nvSpPr>
        <p:spPr>
          <a:xfrm>
            <a:off x="1316727" y="3340058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45CE25A0-0610-D8F7-D0A6-5867F289030A}"/>
              </a:ext>
            </a:extLst>
          </p:cNvPr>
          <p:cNvSpPr/>
          <p:nvPr/>
        </p:nvSpPr>
        <p:spPr>
          <a:xfrm>
            <a:off x="1316727" y="3698955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B158E161-1121-0B81-6188-C9FA2439510A}"/>
              </a:ext>
            </a:extLst>
          </p:cNvPr>
          <p:cNvSpPr/>
          <p:nvPr/>
        </p:nvSpPr>
        <p:spPr>
          <a:xfrm>
            <a:off x="1316727" y="4360391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4CF629FF-4C8D-370E-FBE2-D276DF7AB6DC}"/>
              </a:ext>
            </a:extLst>
          </p:cNvPr>
          <p:cNvSpPr/>
          <p:nvPr/>
        </p:nvSpPr>
        <p:spPr>
          <a:xfrm>
            <a:off x="1316727" y="4706507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4667A196-09AD-8EBB-E480-61BEDD64AF59}"/>
              </a:ext>
            </a:extLst>
          </p:cNvPr>
          <p:cNvSpPr/>
          <p:nvPr/>
        </p:nvSpPr>
        <p:spPr>
          <a:xfrm>
            <a:off x="1316726" y="4048827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A868EF-3363-DFAB-AB6E-B32D56381ED4}"/>
              </a:ext>
            </a:extLst>
          </p:cNvPr>
          <p:cNvSpPr/>
          <p:nvPr/>
        </p:nvSpPr>
        <p:spPr>
          <a:xfrm>
            <a:off x="0" y="4897279"/>
            <a:ext cx="1579278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Ashwani Kumar/23111092</a:t>
            </a:r>
          </a:p>
        </p:txBody>
      </p:sp>
      <p:grpSp>
        <p:nvGrpSpPr>
          <p:cNvPr id="3" name="Google Shape;1366;p49">
            <a:extLst>
              <a:ext uri="{FF2B5EF4-FFF2-40B4-BE49-F238E27FC236}">
                <a16:creationId xmlns:a16="http://schemas.microsoft.com/office/drawing/2014/main" id="{7CFBBDC4-559F-4F60-AAEF-4518A7D3F756}"/>
              </a:ext>
            </a:extLst>
          </p:cNvPr>
          <p:cNvGrpSpPr/>
          <p:nvPr/>
        </p:nvGrpSpPr>
        <p:grpSpPr>
          <a:xfrm>
            <a:off x="904049" y="1340034"/>
            <a:ext cx="254231" cy="243788"/>
            <a:chOff x="8074325" y="4438852"/>
            <a:chExt cx="720160" cy="690579"/>
          </a:xfrm>
        </p:grpSpPr>
        <p:sp>
          <p:nvSpPr>
            <p:cNvPr id="4" name="Google Shape;1367;p49">
              <a:extLst>
                <a:ext uri="{FF2B5EF4-FFF2-40B4-BE49-F238E27FC236}">
                  <a16:creationId xmlns:a16="http://schemas.microsoft.com/office/drawing/2014/main" id="{3FCBF9B0-5892-84B7-B7E7-4BD6BCF2286A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368;p49">
              <a:extLst>
                <a:ext uri="{FF2B5EF4-FFF2-40B4-BE49-F238E27FC236}">
                  <a16:creationId xmlns:a16="http://schemas.microsoft.com/office/drawing/2014/main" id="{4E127D2D-5C35-1D1A-1B08-0633C38910F8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369;p49">
              <a:extLst>
                <a:ext uri="{FF2B5EF4-FFF2-40B4-BE49-F238E27FC236}">
                  <a16:creationId xmlns:a16="http://schemas.microsoft.com/office/drawing/2014/main" id="{3484178D-B8F6-3628-05AB-B0FD27CAE01A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370;p49">
              <a:extLst>
                <a:ext uri="{FF2B5EF4-FFF2-40B4-BE49-F238E27FC236}">
                  <a16:creationId xmlns:a16="http://schemas.microsoft.com/office/drawing/2014/main" id="{02D54069-65A1-D350-F97F-1C2EA8BAFA25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371;p49">
              <a:extLst>
                <a:ext uri="{FF2B5EF4-FFF2-40B4-BE49-F238E27FC236}">
                  <a16:creationId xmlns:a16="http://schemas.microsoft.com/office/drawing/2014/main" id="{0C3B8AB2-2D58-3236-17BD-4477E967EF3D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372;p49">
              <a:extLst>
                <a:ext uri="{FF2B5EF4-FFF2-40B4-BE49-F238E27FC236}">
                  <a16:creationId xmlns:a16="http://schemas.microsoft.com/office/drawing/2014/main" id="{FEC729D7-F5D8-965B-75FA-83E4C9B9A170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88;p31">
            <a:extLst>
              <a:ext uri="{FF2B5EF4-FFF2-40B4-BE49-F238E27FC236}">
                <a16:creationId xmlns:a16="http://schemas.microsoft.com/office/drawing/2014/main" id="{714835E8-36D2-2FB0-66E1-CAFBA3AFF94D}"/>
              </a:ext>
            </a:extLst>
          </p:cNvPr>
          <p:cNvSpPr txBox="1">
            <a:spLocks/>
          </p:cNvSpPr>
          <p:nvPr/>
        </p:nvSpPr>
        <p:spPr>
          <a:xfrm>
            <a:off x="1195823" y="1171768"/>
            <a:ext cx="4880684" cy="41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dirty="0"/>
              <a:t>Literature Review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927E66-60FA-C8C7-104E-3740FF232425}"/>
              </a:ext>
            </a:extLst>
          </p:cNvPr>
          <p:cNvSpPr/>
          <p:nvPr/>
        </p:nvSpPr>
        <p:spPr>
          <a:xfrm>
            <a:off x="1316728" y="1628984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oogle Shape;1366;p49">
            <a:extLst>
              <a:ext uri="{FF2B5EF4-FFF2-40B4-BE49-F238E27FC236}">
                <a16:creationId xmlns:a16="http://schemas.microsoft.com/office/drawing/2014/main" id="{0B792F6C-5F09-79D8-E9AA-5324F56E5C65}"/>
              </a:ext>
            </a:extLst>
          </p:cNvPr>
          <p:cNvGrpSpPr/>
          <p:nvPr/>
        </p:nvGrpSpPr>
        <p:grpSpPr>
          <a:xfrm>
            <a:off x="904049" y="1706200"/>
            <a:ext cx="254231" cy="243788"/>
            <a:chOff x="8074325" y="4438852"/>
            <a:chExt cx="720160" cy="690579"/>
          </a:xfrm>
        </p:grpSpPr>
        <p:sp>
          <p:nvSpPr>
            <p:cNvPr id="13" name="Google Shape;1367;p49">
              <a:extLst>
                <a:ext uri="{FF2B5EF4-FFF2-40B4-BE49-F238E27FC236}">
                  <a16:creationId xmlns:a16="http://schemas.microsoft.com/office/drawing/2014/main" id="{796C09C6-CDFA-4E29-E8AF-8398F546B70B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68;p49">
              <a:extLst>
                <a:ext uri="{FF2B5EF4-FFF2-40B4-BE49-F238E27FC236}">
                  <a16:creationId xmlns:a16="http://schemas.microsoft.com/office/drawing/2014/main" id="{9454F5BB-C516-D972-7C57-EB65C8A3B78A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69;p49">
              <a:extLst>
                <a:ext uri="{FF2B5EF4-FFF2-40B4-BE49-F238E27FC236}">
                  <a16:creationId xmlns:a16="http://schemas.microsoft.com/office/drawing/2014/main" id="{E45AC1AF-568F-74E9-E61D-F169935E7836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70;p49">
              <a:extLst>
                <a:ext uri="{FF2B5EF4-FFF2-40B4-BE49-F238E27FC236}">
                  <a16:creationId xmlns:a16="http://schemas.microsoft.com/office/drawing/2014/main" id="{4AE2EEC7-51B8-851C-671E-62EBF60E2725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71;p49">
              <a:extLst>
                <a:ext uri="{FF2B5EF4-FFF2-40B4-BE49-F238E27FC236}">
                  <a16:creationId xmlns:a16="http://schemas.microsoft.com/office/drawing/2014/main" id="{9C8943F1-BBC8-7D3A-02B9-AEBC3008702C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372;p49">
              <a:extLst>
                <a:ext uri="{FF2B5EF4-FFF2-40B4-BE49-F238E27FC236}">
                  <a16:creationId xmlns:a16="http://schemas.microsoft.com/office/drawing/2014/main" id="{1DAC909B-5104-F7CA-801A-7926C8767B99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288;p31">
            <a:extLst>
              <a:ext uri="{FF2B5EF4-FFF2-40B4-BE49-F238E27FC236}">
                <a16:creationId xmlns:a16="http://schemas.microsoft.com/office/drawing/2014/main" id="{0EE1E2C9-79FB-2ECD-76AC-8BBC49636323}"/>
              </a:ext>
            </a:extLst>
          </p:cNvPr>
          <p:cNvSpPr txBox="1">
            <a:spLocks/>
          </p:cNvSpPr>
          <p:nvPr/>
        </p:nvSpPr>
        <p:spPr>
          <a:xfrm>
            <a:off x="1195823" y="1537934"/>
            <a:ext cx="4880684" cy="41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dirty="0"/>
              <a:t>Case Study and Research Papers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09DF60-157D-CFA3-77B9-B8F8E98DFF30}"/>
              </a:ext>
            </a:extLst>
          </p:cNvPr>
          <p:cNvSpPr/>
          <p:nvPr/>
        </p:nvSpPr>
        <p:spPr>
          <a:xfrm>
            <a:off x="1316728" y="1995150"/>
            <a:ext cx="354169" cy="45719"/>
          </a:xfrm>
          <a:prstGeom prst="rect">
            <a:avLst/>
          </a:prstGeom>
          <a:solidFill>
            <a:srgbClr val="0091E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31C50C-71CB-98AA-49AC-66E38F102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17617" y="1804465"/>
            <a:ext cx="1728867" cy="45031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Introduction</a:t>
            </a:r>
            <a:endParaRPr sz="30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490315" y="1053352"/>
            <a:ext cx="7241745" cy="5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Biggest e-commerce in the UK. </a:t>
            </a:r>
            <a:endParaRPr sz="20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C95DB090-3614-99D7-A547-F95D4780564B}"/>
              </a:ext>
            </a:extLst>
          </p:cNvPr>
          <p:cNvSpPr txBox="1"/>
          <p:nvPr/>
        </p:nvSpPr>
        <p:spPr>
          <a:xfrm>
            <a:off x="490314" y="1582848"/>
            <a:ext cx="7241745" cy="121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Vast range of product categories including Electronics, Clothing, Books, Household items, Beauty products and many more.</a:t>
            </a:r>
            <a:endParaRPr sz="20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D214AE10-45F1-A8AC-99FE-DE295B27ECB5}"/>
              </a:ext>
            </a:extLst>
          </p:cNvPr>
          <p:cNvSpPr txBox="1"/>
          <p:nvPr/>
        </p:nvSpPr>
        <p:spPr>
          <a:xfrm>
            <a:off x="490313" y="2665880"/>
            <a:ext cx="7241745" cy="1479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are using Amazon UK dataset to get an in-depth insights and visualizations of what products sell best, what title structure best works for them, the best price range for a product category.</a:t>
            </a:r>
            <a:endParaRPr sz="20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33752" y="931037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70216-3ADA-15C2-05A6-276587E75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76" y="3944109"/>
            <a:ext cx="3431743" cy="857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23FF9F-7FE5-C8C2-0E2A-833F5F13846A}"/>
              </a:ext>
            </a:extLst>
          </p:cNvPr>
          <p:cNvSpPr/>
          <p:nvPr/>
        </p:nvSpPr>
        <p:spPr>
          <a:xfrm>
            <a:off x="0" y="4897279"/>
            <a:ext cx="1579278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Ashwani Kumar/23111092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10701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Importance of Data Mining </a:t>
            </a:r>
            <a:br>
              <a:rPr lang="en" sz="3000" b="1" dirty="0"/>
            </a:br>
            <a:r>
              <a:rPr lang="en" sz="3000" b="1" dirty="0"/>
              <a:t>in E-Commerce</a:t>
            </a:r>
            <a:endParaRPr sz="30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490315" y="1483935"/>
            <a:ext cx="7241745" cy="118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Understanding: </a:t>
            </a: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Analyze customer behavior, preferences and trends. Helps in personalized marketing and product recommendations.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29270" y="1274745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D4617B65-C218-B853-6FFF-AD5D22EB84DA}"/>
              </a:ext>
            </a:extLst>
          </p:cNvPr>
          <p:cNvSpPr txBox="1"/>
          <p:nvPr/>
        </p:nvSpPr>
        <p:spPr>
          <a:xfrm>
            <a:off x="490315" y="2684838"/>
            <a:ext cx="7241745" cy="118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Predictive Analytics: </a:t>
            </a: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Allows for forecasting customer demand, inventory management and pricing strategies based on historical sales data and trends. 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E4693-244F-3C64-0841-437D6B4149DD}"/>
              </a:ext>
            </a:extLst>
          </p:cNvPr>
          <p:cNvSpPr/>
          <p:nvPr/>
        </p:nvSpPr>
        <p:spPr>
          <a:xfrm>
            <a:off x="0" y="4897279"/>
            <a:ext cx="1579278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Ashwani Kumar/23111092</a:t>
            </a:r>
          </a:p>
        </p:txBody>
      </p:sp>
    </p:spTree>
    <p:extLst>
      <p:ext uri="{BB962C8B-B14F-4D97-AF65-F5344CB8AC3E}">
        <p14:creationId xmlns:p14="http://schemas.microsoft.com/office/powerpoint/2010/main" val="3467428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10701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Importance of Data Mining </a:t>
            </a:r>
            <a:br>
              <a:rPr lang="en" sz="3000" b="1" dirty="0"/>
            </a:br>
            <a:r>
              <a:rPr lang="en" sz="3000" b="1" dirty="0"/>
              <a:t>in E-Commerce</a:t>
            </a:r>
            <a:endParaRPr sz="30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490315" y="1483935"/>
            <a:ext cx="7241745" cy="118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Optimizing Sales and Marketing Strategies: </a:t>
            </a: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Analyzing data helps in optimizing marketing and sales campaigns, targeting specific audience and improving conversion rates.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29270" y="1274745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D4617B65-C218-B853-6FFF-AD5D22EB84DA}"/>
              </a:ext>
            </a:extLst>
          </p:cNvPr>
          <p:cNvSpPr txBox="1"/>
          <p:nvPr/>
        </p:nvSpPr>
        <p:spPr>
          <a:xfrm>
            <a:off x="490315" y="2684838"/>
            <a:ext cx="7241745" cy="118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Enhanced Customer Experience: </a:t>
            </a: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 using Data Mining Techniques, e-commerce platforms can enhance the overall customer experience by offering customized recommendations and personalized experience.</a:t>
            </a:r>
            <a:endParaRPr sz="2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B9C70-CE8C-E33C-C988-622362E60D0E}"/>
              </a:ext>
            </a:extLst>
          </p:cNvPr>
          <p:cNvSpPr/>
          <p:nvPr/>
        </p:nvSpPr>
        <p:spPr>
          <a:xfrm>
            <a:off x="0" y="4897279"/>
            <a:ext cx="1579278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Ashwani Kumar/23111092</a:t>
            </a:r>
          </a:p>
        </p:txBody>
      </p:sp>
    </p:spTree>
    <p:extLst>
      <p:ext uri="{BB962C8B-B14F-4D97-AF65-F5344CB8AC3E}">
        <p14:creationId xmlns:p14="http://schemas.microsoft.com/office/powerpoint/2010/main" val="159870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499" y="1013012"/>
            <a:ext cx="5771829" cy="739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Hello!</a:t>
            </a:r>
            <a:endParaRPr sz="3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/>
              <a:t>Dinesh Thapa</a:t>
            </a:r>
            <a:endParaRPr sz="40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388200"/>
            <a:ext cx="4109400" cy="978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Student, Birmingham City University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MSc. Big Data Analytics</a:t>
            </a:r>
            <a:endParaRPr sz="2000" dirty="0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5969309" y="2639689"/>
            <a:ext cx="1210200" cy="121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87;p14">
            <a:extLst>
              <a:ext uri="{FF2B5EF4-FFF2-40B4-BE49-F238E27FC236}">
                <a16:creationId xmlns:a16="http://schemas.microsoft.com/office/drawing/2014/main" id="{F7FE700B-EA22-C6DA-6B00-5B185081DEFA}"/>
              </a:ext>
            </a:extLst>
          </p:cNvPr>
          <p:cNvSpPr txBox="1">
            <a:spLocks/>
          </p:cNvSpPr>
          <p:nvPr/>
        </p:nvSpPr>
        <p:spPr>
          <a:xfrm>
            <a:off x="1637500" y="3360865"/>
            <a:ext cx="4109400" cy="97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500" b="1" dirty="0"/>
              <a:t>Student ID: 23206188 </a:t>
            </a:r>
          </a:p>
        </p:txBody>
      </p:sp>
    </p:spTree>
    <p:extLst>
      <p:ext uri="{BB962C8B-B14F-4D97-AF65-F5344CB8AC3E}">
        <p14:creationId xmlns:p14="http://schemas.microsoft.com/office/powerpoint/2010/main" val="1293068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386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Literature Review</a:t>
            </a:r>
            <a:endParaRPr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33752" y="563284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28ABB8-216A-05CF-6F6F-B8CF538E9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989348"/>
              </p:ext>
            </p:extLst>
          </p:nvPr>
        </p:nvGraphicFramePr>
        <p:xfrm>
          <a:off x="633752" y="714403"/>
          <a:ext cx="8072928" cy="356616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1925574">
                  <a:extLst>
                    <a:ext uri="{9D8B030D-6E8A-4147-A177-3AD203B41FA5}">
                      <a16:colId xmlns:a16="http://schemas.microsoft.com/office/drawing/2014/main" val="551715627"/>
                    </a:ext>
                  </a:extLst>
                </a:gridCol>
                <a:gridCol w="2110890">
                  <a:extLst>
                    <a:ext uri="{9D8B030D-6E8A-4147-A177-3AD203B41FA5}">
                      <a16:colId xmlns:a16="http://schemas.microsoft.com/office/drawing/2014/main" val="1750197490"/>
                    </a:ext>
                  </a:extLst>
                </a:gridCol>
                <a:gridCol w="2640014">
                  <a:extLst>
                    <a:ext uri="{9D8B030D-6E8A-4147-A177-3AD203B41FA5}">
                      <a16:colId xmlns:a16="http://schemas.microsoft.com/office/drawing/2014/main" val="3030255924"/>
                    </a:ext>
                  </a:extLst>
                </a:gridCol>
                <a:gridCol w="1396450">
                  <a:extLst>
                    <a:ext uri="{9D8B030D-6E8A-4147-A177-3AD203B41FA5}">
                      <a16:colId xmlns:a16="http://schemas.microsoft.com/office/drawing/2014/main" val="1060116152"/>
                    </a:ext>
                  </a:extLst>
                </a:gridCol>
              </a:tblGrid>
              <a:tr h="280228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Mining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Predictive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368577"/>
                  </a:ext>
                </a:extLst>
              </a:tr>
              <a:tr h="503306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Orieb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Abu 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Alghanam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Sumaya N. Al-Khatib,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Mohammad O. 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Hiari</a:t>
                      </a: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(Al-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Ahliyya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Amman University)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Mining Model for Predicting Customer Purchase Behavior in e-Commerce Context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K-Means, 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by Decision Tree Induction, </a:t>
                      </a:r>
                    </a:p>
                    <a:p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Apriori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PT Association Rule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557697"/>
                  </a:ext>
                </a:extLst>
              </a:tr>
              <a:tr h="503306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Anurag 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Bejju</a:t>
                      </a: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(Birla Institute of Technology &amp; Science)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Sales Analysis of E-Commerce Websites using Data Mining Techniques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Trees (ID3 Algorithm)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86.4789%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73223"/>
                  </a:ext>
                </a:extLst>
              </a:tr>
              <a:tr h="503306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 Zhang, 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Juan 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Retail Commodity Sale Forecast Model Based on Data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Season Analysis Model, 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Markov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79.1%, 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94906"/>
                  </a:ext>
                </a:extLst>
              </a:tr>
              <a:tr h="503306">
                <a:tc>
                  <a:txBody>
                    <a:bodyPr/>
                    <a:lstStyle/>
                    <a:p>
                      <a:r>
                        <a:rPr lang="en-US" sz="1200" dirty="0"/>
                        <a:t>Yuan Chen, </a:t>
                      </a:r>
                    </a:p>
                    <a:p>
                      <a:r>
                        <a:rPr lang="en-US" sz="1200" dirty="0" err="1"/>
                        <a:t>Feifei</a:t>
                      </a:r>
                      <a:r>
                        <a:rPr lang="en-US" sz="1200" dirty="0"/>
                        <a:t> Wang </a:t>
                      </a: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Dynamic Pricing Model for E-Commerce Based on Data Mining 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Association Rule Analysis, 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 Analysis, 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Analysis, 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Sequential Pattern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16114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B8B5599-A2FD-8564-0609-1BF04E35A073}"/>
              </a:ext>
            </a:extLst>
          </p:cNvPr>
          <p:cNvSpPr/>
          <p:nvPr/>
        </p:nvSpPr>
        <p:spPr>
          <a:xfrm>
            <a:off x="0" y="4897279"/>
            <a:ext cx="1451039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  <p:extLst>
      <p:ext uri="{BB962C8B-B14F-4D97-AF65-F5344CB8AC3E}">
        <p14:creationId xmlns:p14="http://schemas.microsoft.com/office/powerpoint/2010/main" val="36193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9619" y="279014"/>
            <a:ext cx="7571700" cy="386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Case Study and Research Papers</a:t>
            </a:r>
            <a:endParaRPr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A7C6E-BB62-86D9-987C-00EC34087482}"/>
              </a:ext>
            </a:extLst>
          </p:cNvPr>
          <p:cNvSpPr/>
          <p:nvPr/>
        </p:nvSpPr>
        <p:spPr>
          <a:xfrm>
            <a:off x="633752" y="588134"/>
            <a:ext cx="885765" cy="50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28ABB8-216A-05CF-6F6F-B8CF538E9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496849"/>
              </p:ext>
            </p:extLst>
          </p:nvPr>
        </p:nvGraphicFramePr>
        <p:xfrm>
          <a:off x="633752" y="714403"/>
          <a:ext cx="7938748" cy="3297788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2309693">
                  <a:extLst>
                    <a:ext uri="{9D8B030D-6E8A-4147-A177-3AD203B41FA5}">
                      <a16:colId xmlns:a16="http://schemas.microsoft.com/office/drawing/2014/main" val="551715627"/>
                    </a:ext>
                  </a:extLst>
                </a:gridCol>
                <a:gridCol w="2531977">
                  <a:extLst>
                    <a:ext uri="{9D8B030D-6E8A-4147-A177-3AD203B41FA5}">
                      <a16:colId xmlns:a16="http://schemas.microsoft.com/office/drawing/2014/main" val="1750197490"/>
                    </a:ext>
                  </a:extLst>
                </a:gridCol>
                <a:gridCol w="3097078">
                  <a:extLst>
                    <a:ext uri="{9D8B030D-6E8A-4147-A177-3AD203B41FA5}">
                      <a16:colId xmlns:a16="http://schemas.microsoft.com/office/drawing/2014/main" val="3030255924"/>
                    </a:ext>
                  </a:extLst>
                </a:gridCol>
              </a:tblGrid>
              <a:tr h="275158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Title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Discussed 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368577"/>
                  </a:ext>
                </a:extLst>
              </a:tr>
              <a:tr h="688355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Jon Kepa 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Gerrikagoitiaa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Iñigo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Castandera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Fidel 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Rebóna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Aurkene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Alzua-Sorzabal</a:t>
                      </a: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trends of Intelligent E-Marketing based on Web Mining for 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eshops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Discussion on Classification, Regression, Clustering, Affinity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557697"/>
                  </a:ext>
                </a:extLst>
              </a:tr>
              <a:tr h="538713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Bei-Ni Yan, 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Tian-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Shyug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Lee, 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Tsung-Pei Lee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Analysis of research papers on E-commerce (2000–2013): based on a text mining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High frequency keywords,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Density analysis,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Centrality analysis,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MDS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73223"/>
                  </a:ext>
                </a:extLst>
              </a:tr>
              <a:tr h="688355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David L. Banks, </a:t>
                      </a:r>
                    </a:p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Yasmin H. Said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Data Mining in Electronic Commerce</a:t>
                      </a: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Statistical Challenges and Opportunities in Electronic Commerce </a:t>
                      </a: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94906"/>
                  </a:ext>
                </a:extLst>
              </a:tr>
              <a:tr h="68835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Bhumika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Pahwa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S. Taruna, 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Neeti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Kasliwal</a:t>
                      </a: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 of Data mining in analyzing consumer’s online buying behavior </a:t>
                      </a: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Data Mining and Consumer Behavior, 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Data Mining and Data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566028"/>
                  </a:ext>
                </a:extLst>
              </a:tr>
            </a:tbl>
          </a:graphicData>
        </a:graphic>
      </p:graphicFrame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0EAEB49F-E046-0A81-EEB7-F767072C7A58}"/>
              </a:ext>
            </a:extLst>
          </p:cNvPr>
          <p:cNvSpPr txBox="1">
            <a:spLocks/>
          </p:cNvSpPr>
          <p:nvPr/>
        </p:nvSpPr>
        <p:spPr>
          <a:xfrm>
            <a:off x="633752" y="4012191"/>
            <a:ext cx="7571700" cy="83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These research papers has helped us a lot to think the same thing from different dimensions for the same thing.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contributed to our understanding of the topics in broad perspectives.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F8603-A2FD-C84E-93F7-7B8BA02DD516}"/>
              </a:ext>
            </a:extLst>
          </p:cNvPr>
          <p:cNvSpPr/>
          <p:nvPr/>
        </p:nvSpPr>
        <p:spPr>
          <a:xfrm>
            <a:off x="0" y="4897279"/>
            <a:ext cx="1451039" cy="246221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Dinesh Thapa/23206188</a:t>
            </a:r>
          </a:p>
        </p:txBody>
      </p:sp>
    </p:spTree>
    <p:extLst>
      <p:ext uri="{BB962C8B-B14F-4D97-AF65-F5344CB8AC3E}">
        <p14:creationId xmlns:p14="http://schemas.microsoft.com/office/powerpoint/2010/main" val="206000775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1960</Words>
  <Application>Microsoft Office PowerPoint</Application>
  <PresentationFormat>On-screen Show (16:9)</PresentationFormat>
  <Paragraphs>309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Wingdings</vt:lpstr>
      <vt:lpstr>Source Serif Pro</vt:lpstr>
      <vt:lpstr>Times New Roman</vt:lpstr>
      <vt:lpstr>Roboto Slab</vt:lpstr>
      <vt:lpstr>Source Sans Pro</vt:lpstr>
      <vt:lpstr>Arial</vt:lpstr>
      <vt:lpstr>Calibri</vt:lpstr>
      <vt:lpstr>var(--ds-font__dinpro--cond)</vt:lpstr>
      <vt:lpstr>Cordelia template</vt:lpstr>
      <vt:lpstr>Amazon UK Products Dataset</vt:lpstr>
      <vt:lpstr>Hello!</vt:lpstr>
      <vt:lpstr>Table of Contents</vt:lpstr>
      <vt:lpstr>Introduction</vt:lpstr>
      <vt:lpstr>Importance of Data Mining  in E-Commerce</vt:lpstr>
      <vt:lpstr>Importance of Data Mining  in E-Commerce</vt:lpstr>
      <vt:lpstr>Hello!</vt:lpstr>
      <vt:lpstr>Literature Review</vt:lpstr>
      <vt:lpstr>Case Study and Research Papers</vt:lpstr>
      <vt:lpstr>Hello!</vt:lpstr>
      <vt:lpstr>Problem Statement</vt:lpstr>
      <vt:lpstr>Dataset Description</vt:lpstr>
      <vt:lpstr>Columns in our Dataset</vt:lpstr>
      <vt:lpstr>Proposed Solutions</vt:lpstr>
      <vt:lpstr>Cont’d…</vt:lpstr>
      <vt:lpstr>Cont’d…</vt:lpstr>
      <vt:lpstr>Our Processes</vt:lpstr>
      <vt:lpstr>Methodology</vt:lpstr>
      <vt:lpstr>Methodology</vt:lpstr>
      <vt:lpstr>Techniques</vt:lpstr>
      <vt:lpstr>Techniques</vt:lpstr>
      <vt:lpstr>Impact</vt:lpstr>
      <vt:lpstr>Challenges &amp; Improvements</vt:lpstr>
      <vt:lpstr>Potential Improvements based on Literature</vt:lpstr>
      <vt:lpstr>Conclusion</vt:lpstr>
      <vt:lpstr>PowerPoint Presentation</vt:lpstr>
      <vt:lpstr>References</vt:lpstr>
      <vt:lpstr>Thank you so much.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UK Products Dataset</dc:title>
  <cp:lastModifiedBy>User</cp:lastModifiedBy>
  <cp:revision>87</cp:revision>
  <dcterms:modified xsi:type="dcterms:W3CDTF">2023-11-22T12:27:28Z</dcterms:modified>
</cp:coreProperties>
</file>